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58" r:id="rId4"/>
    <p:sldId id="260" r:id="rId5"/>
    <p:sldId id="262" r:id="rId6"/>
    <p:sldId id="263" r:id="rId7"/>
    <p:sldId id="301" r:id="rId8"/>
    <p:sldId id="304" r:id="rId9"/>
    <p:sldId id="313" r:id="rId10"/>
    <p:sldId id="312" r:id="rId11"/>
    <p:sldId id="261" r:id="rId12"/>
    <p:sldId id="264" r:id="rId13"/>
    <p:sldId id="259" r:id="rId14"/>
    <p:sldId id="265" r:id="rId15"/>
    <p:sldId id="267" r:id="rId16"/>
    <p:sldId id="266" r:id="rId17"/>
    <p:sldId id="268" r:id="rId18"/>
    <p:sldId id="283" r:id="rId19"/>
    <p:sldId id="298" r:id="rId20"/>
    <p:sldId id="302" r:id="rId21"/>
    <p:sldId id="303" r:id="rId22"/>
    <p:sldId id="269" r:id="rId23"/>
    <p:sldId id="270" r:id="rId24"/>
    <p:sldId id="271" r:id="rId25"/>
    <p:sldId id="272" r:id="rId26"/>
    <p:sldId id="273" r:id="rId27"/>
    <p:sldId id="274" r:id="rId28"/>
    <p:sldId id="305" r:id="rId29"/>
    <p:sldId id="275" r:id="rId30"/>
    <p:sldId id="276" r:id="rId31"/>
    <p:sldId id="309" r:id="rId32"/>
    <p:sldId id="277" r:id="rId33"/>
    <p:sldId id="280" r:id="rId34"/>
    <p:sldId id="278" r:id="rId35"/>
    <p:sldId id="279" r:id="rId36"/>
    <p:sldId id="281" r:id="rId37"/>
    <p:sldId id="282" r:id="rId38"/>
    <p:sldId id="284" r:id="rId39"/>
    <p:sldId id="285" r:id="rId40"/>
    <p:sldId id="286" r:id="rId41"/>
    <p:sldId id="287" r:id="rId42"/>
    <p:sldId id="288" r:id="rId43"/>
    <p:sldId id="294" r:id="rId44"/>
    <p:sldId id="306" r:id="rId45"/>
    <p:sldId id="289" r:id="rId46"/>
    <p:sldId id="290" r:id="rId47"/>
    <p:sldId id="291" r:id="rId48"/>
    <p:sldId id="292" r:id="rId49"/>
    <p:sldId id="293" r:id="rId50"/>
    <p:sldId id="307" r:id="rId51"/>
    <p:sldId id="295" r:id="rId52"/>
    <p:sldId id="296" r:id="rId53"/>
    <p:sldId id="297" r:id="rId54"/>
    <p:sldId id="310" r:id="rId55"/>
    <p:sldId id="311" r:id="rId56"/>
    <p:sldId id="299" r:id="rId57"/>
    <p:sldId id="300" r:id="rId58"/>
    <p:sldId id="308" r:id="rId5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3"/>
    <p:restoredTop sz="84852"/>
  </p:normalViewPr>
  <p:slideViewPr>
    <p:cSldViewPr snapToGrid="0" snapToObjects="1">
      <p:cViewPr varScale="1">
        <p:scale>
          <a:sx n="115" d="100"/>
          <a:sy n="115" d="100"/>
        </p:scale>
        <p:origin x="16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6T14:17:42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11002 0 24575,'-67'39'0,"-1"-1"0,1 0 0,-1 1 0,-11 12 0,1 3 0,-10 7-1205,21-16 1,-7 5 0,-6 2 0,-2 4-1,-1 0 1,1 1 0,4 0 1204,6-2 0,2-1 0,2 2 0,-1 0 0,0 2 0,-3 1 0,-3 3 0,9-8 0,-1 3 0,-3 0 0,-1 2 0,0 1 0,-2 1 0,1 0 0,-1 0 0,2 1 0,0-2-364,0 1 0,0 0 0,0 1 0,1-1 0,0 1 0,-1 0 0,0 0 0,0 2 0,-2 0 0,0 1 364,7-6 0,-2 1 0,0 1 0,-1 1 0,0 0 0,0 1 0,-1-1 0,1 1 0,0 0 0,0 0 0,0 0 0,2-1-126,-6 5 0,1 0 0,-1 1 0,1-1 0,0 1 1,0-1-1,1 0 0,0 1 0,0-1 0,1-1 1,0 0 125,-3 4 0,1-1 0,0 0 0,1-1 0,0 1 0,0-1 0,1 0 0,0 0 0,0 0 0,1-1-196,3-2 0,1 0 1,-1 0-1,1 0 1,1-1-1,-1 0 1,2 0-1,0 0 0,0-1 1,2-1 195,-11 10 0,2 0 0,0 0 0,1-2 0,1 1 0,1-2 0,1 0 0,0-1 33,-1 2 1,1 0 0,1-2-1,1 0 1,0-1 0,1 0-1,1 0-33,-7 7 0,1 1 0,1-2 0,0 1 0,1-1 0,1 0 0,2-4 0,1 0 0,0 0 0,1 0 0,0-1 0,2-1 304,-7 7 0,3-2 1,0 0-1,0 0 0,0 0-304,2-3 0,0 1 0,0 0 0,1-2 0,1-1 631,-8 8 1,1-1-1,1-2 1,1-3-632,8-8 0,0-1 0,1-3 0,1-1 1109,-7 6 1,1-3 0,2-3-1110,7-6 0,1-3 0,0-1 0,-19 18 0,-1-1 0,-2 3 0,-3 3 0,14-15 0,-1 3 0,-3 1 421,8-8 1,-2 1-1,-1 1 1,-1 0-422,-4 4 0,-1 0 0,-1 1 0,0-1 0,0 1 0,-1 0 0,1-1 0,2-1 633,-13 9 1,2-2 0,5-3-634,13-10 0,3-3 0,3-2 744,-7 6 0,6-6-744,-12 12 390,29-23-390,22-21 1809,7-8-1809,7-10 525,0-1-525,0-1 0,0 1 0,0 1 0,0 2 0,0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6T14:17:45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24575,'62'49'0,"1"0"0,-1 0 0,1 0 0,7 3 0,2 0 0,3 2 0,7 5 0,-13-8 0,6 5 0,3 3 0,3 1 0,1 1 0,1 0 0,-2-3-1229,-8-7 0,-1 0 0,1-1 0,0 0 1,1 0-1,1 1 0,2 0 0,1 2 1140,0-1 1,2 2 0,1 0 0,2 1 0,0 0 0,1 0 0,0 1 0,0-1 0,0 0-161,-7-3 0,1-1 0,1 1 0,0 0 0,0-1 0,0 1 0,0 0 0,1 0 0,0 0 0,0 0 249,1 1 0,2-1 0,-1 1 0,1 0 0,0 0 0,0-1 0,0 1 0,0 0 0,0 0 0,0 0 0,0 0 0,0 0 0,0 0 0,1 1 0,-1-1 0,0 0 0,0 0 0,0 0 0,-1-1 0,0 0-101,-4-2 1,0-1-1,-1 0 1,1 0-1,-1-1 1,-1 1-1,1-1 1,0 0 0,-1 0-1,0 0 101,7 5 0,0-1 0,-1 0 0,1 1 0,-1-1 0,0-1 0,-1 1 0,-1-1 0,0 0 0,4 2 0,-1 1 0,0-1 0,0 0 0,-2-1 0,0 0 0,-2-1 0,-2-1-133,0-1 0,0 0 0,-2-1 0,-2 0 1,-1-2-1,-1-1 0,-2-1 133,12 7 0,-3-1 0,-2-2 0,-2-1 0,-2-1 500,5 2 0,-3-2 0,-3-1 0,-2-3-500,3 3 0,-2-2 0,-3-1 1150,-4-2 0,-1-1 0,-2 1-1150,-4 0 0,-1-1 0,1 2 0,2 3 0,1 1 0,1 3 1405,8 7 1,0 4-1,3 2-1405,-9-8 0,1 2 0,1 1 0,1 1 239,4 3 1,0 0-1,1 1 1,-1-1-240,0 0 0,-1 0 0,0 0 0,-3-3 0,14 10 0,-3-2 0,-5-5 286,-14-13 1,-4-3-1,-4-4-286,5 4 0,-7-6 339,10 7-339,-33-25 1342,22 25-1342,-5-3 0,7 8 0,-1-2 0,5 5 0,2 2 80,8 8 1,2 4 0,0-1-81,0 0 0,-1 0 0,-1-2 0,-8-8 0,-1-2 0,-4-3 0,7 5 0,-6-5 0,17 14 0,-37-35 0,-16-18 0,-8-6 0,6 10 1643,13 20-1643,25 41 0,-18-28 0,2 2 0,2 3 0,0-1 0,-4-5 0,-2-3 0,10 13 0,-10-17 0,-18-21 0,8 6 0,22 23 0,-9-12 0,4 4 0,9 9 0,2 0 0,0 1 0,-1-4 0,24 22 0,-23-25 0,-24-25 0,-13-12 0,-7-5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364FC-F8DD-AA4C-91B5-9C05103C26BB}" type="datetimeFigureOut">
              <a:rPr lang="ru-RU" smtClean="0"/>
              <a:t>06.02.2023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84AE07-7DB2-5548-92A4-1F431DB716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8692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4AE07-7DB2-5548-92A4-1F431DB716B3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1626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Модель «Кеневин» (</a:t>
            </a:r>
            <a:r>
              <a:rPr lang="en" dirty="0"/>
              <a:t>Cynefin framework) – </a:t>
            </a:r>
            <a:r>
              <a:rPr lang="ru-RU" dirty="0"/>
              <a:t>инструмент для определения оптимального способа управления в системе с учетом степени ее сложности. </a:t>
            </a:r>
            <a:r>
              <a:rPr lang="en" dirty="0"/>
              <a:t>Cynefin </a:t>
            </a:r>
            <a:r>
              <a:rPr lang="ru-RU" dirty="0"/>
              <a:t>в переводе с английского означает «среда обитания» или «ареал».</a:t>
            </a:r>
            <a:br>
              <a:rPr lang="ru-RU" dirty="0"/>
            </a:br>
            <a:r>
              <a:rPr lang="ru-RU" dirty="0"/>
              <a:t>Простая система обладает простыми причинно-следственными связями и лучшими практиками достижения результатов. Она управляется по алгоритму «Ощути – </a:t>
            </a:r>
            <a:r>
              <a:rPr lang="ru-RU" dirty="0" err="1"/>
              <a:t>Категоризируй</a:t>
            </a:r>
            <a:r>
              <a:rPr lang="ru-RU" dirty="0"/>
              <a:t> – Реагируй». В этой системе удобно работать по классической водопадной методологии.</a:t>
            </a:r>
          </a:p>
          <a:p>
            <a:endParaRPr lang="ru-RU" dirty="0"/>
          </a:p>
          <a:p>
            <a:r>
              <a:rPr lang="ru-RU" dirty="0"/>
              <a:t>Сложная система отличается ростом количества взаимосвязей, здесь нет лучших практик, но зато есть много хороших и взаимозаменяемых, поэтому такой тип считается экспертной средой. Управлять системой можно по алгоритму «Ощути – Анализируй – Реагируй», вооружившись </a:t>
            </a:r>
            <a:r>
              <a:rPr lang="en" dirty="0"/>
              <a:t>PMI, RUP, Prince2.</a:t>
            </a:r>
          </a:p>
          <a:p>
            <a:endParaRPr lang="en" dirty="0"/>
          </a:p>
          <a:p>
            <a:r>
              <a:rPr lang="ru-RU" dirty="0"/>
              <a:t>Запутанная система поражает количеством взаимосвязей. В такой системе приходится самим изобретать практики достижения результатов. Поэтому в ней работают по алгоритму «Исследуй – Ощути – Реагируй», двигаясь по </a:t>
            </a:r>
            <a:r>
              <a:rPr lang="en" dirty="0"/>
              <a:t>agile.</a:t>
            </a:r>
          </a:p>
          <a:p>
            <a:endParaRPr lang="en" dirty="0"/>
          </a:p>
          <a:p>
            <a:r>
              <a:rPr lang="ru-RU" dirty="0"/>
              <a:t>Хаотическая система – состояние крайней нестабильности, где нет времени формулировать гипотезы. Поэтому приходится «тушить пожар» по алгоритму «Действуй – Ощути – Реагируй», стремясь перевести систему к состоянию более предсказуемых типов.</a:t>
            </a:r>
          </a:p>
          <a:p>
            <a:endParaRPr lang="ru-RU" dirty="0"/>
          </a:p>
          <a:p>
            <a:r>
              <a:rPr lang="ru-RU" dirty="0"/>
              <a:t>Неопределенная, или беспорядочная, система включает в себя несколько подсистем, относящихся к разным категориям. Поэтому ее трудно однозначно классифицировать. Остается только разбить на составные части и работать с каждой из них в отдельности.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4AE07-7DB2-5548-92A4-1F431DB716B3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0798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4AE07-7DB2-5548-92A4-1F431DB716B3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1358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368B85-CA4C-9145-AE99-A83F7F5089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7D5374B-A75F-7D4F-98A9-01A800B3D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849630-DB2A-D544-98AE-E48D50383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06.02.2023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6283F3-49D1-4840-B5FF-8A1CAA79C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5FC7140-BD2B-C540-9F83-A042575E6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1666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6D9A50-3EE6-F041-9A96-A9ED46B0C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0A913E6-4627-4849-94BA-32FED4554F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5E0F1AB-B5F6-AF4E-83A5-DC58F6BB6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06.02.2023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E3BCAC-683B-574E-B5E5-5A41F934C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2C7B7E-8E07-9545-B49C-B982BDF38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4124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2C425C3-84D5-AB4A-92B9-073F21547C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CF1FB0F-5CD2-A543-9817-C0B1B0AB57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2E9710-67BF-8A40-B6B6-46EFEC214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06.02.2023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8A29916-EFEF-3541-AC43-984811970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7E8F619-616B-8B42-A03C-A07536F62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766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322E9A-7BAD-C04E-B2A0-59E38B82D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D6902B-57EE-7E49-9008-FDBFC9159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A19935-5958-3643-B027-6B686E6ED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06.02.2023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9BA5AC-E052-8446-A4F3-237AD2992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CEAFE7-78AC-9648-9B53-1FFEC55B4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2726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7646A6-1722-C040-8D12-18CAD6568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83CC656-DE73-8241-AF8E-12F91259F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A0FD74D-31C3-A942-876A-A5451C64A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06.02.2023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059D1C-CF7F-714F-ADEE-51256725D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B54E47-6888-EC44-9221-C4F260B13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3434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B709A3-5A81-B848-99E0-3AB7DC082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820352-250D-784D-BD5D-45059118AF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34EF8F8-FC53-8B43-87FB-DB58BBBCA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3445586-83CD-744C-8A70-1D7D9F507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06.02.2023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C4833E6-624B-124B-B3A5-EC0A06E4D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53B7138-705B-AE4C-8D1A-8E14196A8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0898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1A461D-577C-EB40-9C0B-E1D213538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33527E2-6A76-2A4D-8E2D-7B995109A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1510AAF-BAD8-3340-9A97-0E99BCEAA8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1B10C90-239A-BF43-86F6-C3144070B4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99735BB-3B57-2D40-A9BB-EADF2267EE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02C2C89-5005-FA41-98BB-E8EE63821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06.02.2023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841397E-FE06-1B40-9978-DD0099B32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74F8014-689C-E542-8DD1-516281899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2303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548A51-3089-2D4A-BD96-13118566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BABF2C6-66EE-1243-9771-EB877E922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06.02.2023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2CD5D8A-8DEC-A946-8B69-B20A53D2F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073D787-FD7C-7E48-B44E-06DD38DAD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0220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6CD4734-9393-2E41-A0C3-B50341820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06.02.2023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0A28EE4-B635-9F4F-BEE4-B1EA1C326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8F87391-1DEB-064D-BF2B-EAB8EEB3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7847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FEA62D-74E9-F645-BF71-CD6D1BBB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D46A3E-EAD9-A846-9153-2D7AC9063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CB74168-0BCC-2947-9003-7C073E1DC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CB185D4-3912-3A40-AF8C-CE0E49E5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06.02.2023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DAF5D69-767B-A740-9BCC-76CFCF70E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8854A69-6AB9-3848-926F-9622486F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1093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3E0D9A-94FD-D442-974E-EB747FB92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E5F0819-1F81-CF46-898D-03166387E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B03A83-C788-5B42-A0E6-AD2541CA09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A8F3809-0C61-6844-9AFD-23AF96B5A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06.02.2023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2FAA781-2C76-2E48-9FD3-47013639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882DD57-FC9A-5244-ACDE-83C895D01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6285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D9B870-4D1E-D546-B6F5-3818DEAE0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2FC92DE-34D8-A64D-82A7-3890093369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5219B7-2278-3E49-8B53-BAB9390A73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F5CD6-C5C0-A742-898F-3E44ED80997C}" type="datetimeFigureOut">
              <a:rPr lang="ru-RU" smtClean="0"/>
              <a:t>06.02.2023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2153E11-2760-FD4C-B2A4-0BA507470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631205-B76A-FE4A-840E-75BFDF2FC1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5386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customXml" Target="../ink/ink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Hhr1aMgKPk?feature=oembed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s://vk.com/vstudennikov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scrumtrek.ru/blog/product-management/3498/user-story-mapping-guide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scrumtrek.ru/blog/agile-scrum/scrum-glossary/3866/sprint-burndown-chart/" TargetMode="Externa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9723"/>
            <a:ext cx="9144000" cy="1250239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accent1"/>
                </a:solidFill>
              </a:rPr>
              <a:t>Agile</a:t>
            </a:r>
            <a:r>
              <a:rPr lang="en-US" sz="6600" dirty="0"/>
              <a:t> / </a:t>
            </a:r>
            <a:r>
              <a:rPr lang="en-US" sz="6600" dirty="0">
                <a:solidFill>
                  <a:srgbClr val="C00000"/>
                </a:solidFill>
              </a:rPr>
              <a:t>SCRUM</a:t>
            </a:r>
            <a:endParaRPr lang="ru-RU" sz="6600" dirty="0">
              <a:solidFill>
                <a:srgbClr val="C00000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Гибкие методология разработки ПО</a:t>
            </a:r>
          </a:p>
          <a:p>
            <a:endParaRPr lang="ru-RU" dirty="0"/>
          </a:p>
          <a:p>
            <a:r>
              <a:rPr lang="en-US" dirty="0"/>
              <a:t>© </a:t>
            </a:r>
            <a:r>
              <a:rPr lang="ru-RU" dirty="0"/>
              <a:t>Валерий Студенников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8118142" y="265294"/>
            <a:ext cx="374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3CFBD1-F420-DD72-001E-B4F8B83F53F9}"/>
              </a:ext>
            </a:extLst>
          </p:cNvPr>
          <p:cNvSpPr txBox="1"/>
          <p:nvPr/>
        </p:nvSpPr>
        <p:spPr>
          <a:xfrm>
            <a:off x="6991815" y="17284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378BD0-0508-C778-A1BD-C5A033449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Разработка ПО ≠ строительство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DA03F84-A6AC-6856-2557-D3DE473A5FE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5930590" cy="3698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Разработка ПО ≠ строительство</a:t>
            </a:r>
            <a:br>
              <a:rPr lang="en-US" dirty="0"/>
            </a:br>
            <a:r>
              <a:rPr lang="ru-RU" dirty="0"/>
              <a:t>Разработка ПО ≠ производство</a:t>
            </a:r>
            <a:endParaRPr lang="en-US" dirty="0"/>
          </a:p>
          <a:p>
            <a:pPr lvl="1"/>
            <a:r>
              <a:rPr lang="ru-RU" strike="sngStrike" dirty="0"/>
              <a:t>Диаграммы Ганта</a:t>
            </a:r>
          </a:p>
          <a:p>
            <a:pPr lvl="1"/>
            <a:r>
              <a:rPr lang="ru-RU" strike="sngStrike" dirty="0"/>
              <a:t>Детальные </a:t>
            </a:r>
            <a:r>
              <a:rPr lang="en-US" strike="sngStrike" dirty="0"/>
              <a:t>Roadmap </a:t>
            </a:r>
            <a:r>
              <a:rPr lang="ru-RU" strike="sngStrike" dirty="0"/>
              <a:t>со сроками</a:t>
            </a:r>
          </a:p>
          <a:p>
            <a:pPr lvl="1"/>
            <a:r>
              <a:rPr lang="ru-RU" strike="sngStrike" dirty="0"/>
              <a:t>детальные календарные планы</a:t>
            </a:r>
          </a:p>
          <a:p>
            <a:r>
              <a:rPr lang="ru-RU" dirty="0"/>
              <a:t>Разработка ПО = </a:t>
            </a:r>
            <a:r>
              <a:rPr lang="en-US" dirty="0"/>
              <a:t>R&amp;D</a:t>
            </a:r>
            <a:endParaRPr lang="ru-RU" dirty="0"/>
          </a:p>
          <a:p>
            <a:pPr lvl="1"/>
            <a:r>
              <a:rPr lang="ru-RU" dirty="0"/>
              <a:t>Много неопределённости</a:t>
            </a:r>
          </a:p>
          <a:p>
            <a:pPr lvl="1"/>
            <a:r>
              <a:rPr lang="ru-RU" dirty="0"/>
              <a:t>Параллель с проектированием двигателя</a:t>
            </a:r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EC3F756-8050-29EA-FE26-083CE7A7A0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21" b="14271"/>
          <a:stretch/>
        </p:blipFill>
        <p:spPr>
          <a:xfrm>
            <a:off x="6968665" y="3429000"/>
            <a:ext cx="4831184" cy="2598234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8987506C-6AFA-9FA4-8429-FE589341E47B}"/>
              </a:ext>
            </a:extLst>
          </p:cNvPr>
          <p:cNvGrpSpPr/>
          <p:nvPr/>
        </p:nvGrpSpPr>
        <p:grpSpPr>
          <a:xfrm>
            <a:off x="7230890" y="3017722"/>
            <a:ext cx="4479480" cy="3660120"/>
            <a:chOff x="7230890" y="3017722"/>
            <a:chExt cx="4479480" cy="366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E02AF497-138A-3000-385F-597536E74122}"/>
                    </a:ext>
                  </a:extLst>
                </p14:cNvPr>
                <p14:cNvContentPartPr/>
                <p14:nvPr/>
              </p14:nvContentPartPr>
              <p14:xfrm>
                <a:off x="7749290" y="3017722"/>
                <a:ext cx="3961080" cy="3660120"/>
              </p14:xfrm>
            </p:contentPart>
          </mc:Choice>
          <mc:Fallback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E02AF497-138A-3000-385F-597536E7412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40650" y="3008722"/>
                  <a:ext cx="3978720" cy="36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A790FB51-0F09-C307-D51F-0757F5C693FE}"/>
                    </a:ext>
                  </a:extLst>
                </p14:cNvPr>
                <p14:cNvContentPartPr/>
                <p14:nvPr/>
              </p14:nvContentPartPr>
              <p14:xfrm>
                <a:off x="7230890" y="3105202"/>
                <a:ext cx="4475160" cy="3373920"/>
              </p14:xfrm>
            </p:contentPart>
          </mc:Choice>
          <mc:Fallback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A790FB51-0F09-C307-D51F-0757F5C693F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22250" y="3096562"/>
                  <a:ext cx="4492800" cy="3391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79953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520871-81F1-0649-A27A-ABBEBB010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94" y="365126"/>
            <a:ext cx="10930270" cy="644968"/>
          </a:xfrm>
        </p:spPr>
        <p:txBody>
          <a:bodyPr>
            <a:noAutofit/>
          </a:bodyPr>
          <a:lstStyle/>
          <a:p>
            <a:r>
              <a:rPr lang="en" sz="3600" b="1" dirty="0"/>
              <a:t>Agile-</a:t>
            </a:r>
            <a:r>
              <a:rPr lang="ru-RU" sz="3600" b="1" dirty="0"/>
              <a:t>манифест разработки программного обеспечения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0E983A-76EB-934E-A5F7-F7DBADC8D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224" y="2520175"/>
            <a:ext cx="10635476" cy="39726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Ценности </a:t>
            </a:r>
            <a:r>
              <a:rPr lang="en-US" dirty="0"/>
              <a:t>Agile:</a:t>
            </a:r>
          </a:p>
          <a:p>
            <a:r>
              <a:rPr lang="ru-RU" b="1" dirty="0"/>
              <a:t>Люди и взаимодействие </a:t>
            </a:r>
            <a:r>
              <a:rPr lang="ru-RU" dirty="0"/>
              <a:t>важнее процессов и инструментов</a:t>
            </a:r>
            <a:endParaRPr lang="en-US" dirty="0"/>
          </a:p>
          <a:p>
            <a:r>
              <a:rPr lang="ru-RU" b="1" dirty="0"/>
              <a:t>Работающий продукт </a:t>
            </a:r>
            <a:r>
              <a:rPr lang="ru-RU" dirty="0"/>
              <a:t>важнее исчерпывающей документации</a:t>
            </a:r>
            <a:endParaRPr lang="en-US" dirty="0"/>
          </a:p>
          <a:p>
            <a:r>
              <a:rPr lang="ru-RU" b="1" dirty="0"/>
              <a:t>Сотрудничество с заказчиком </a:t>
            </a:r>
            <a:r>
              <a:rPr lang="ru-RU" dirty="0"/>
              <a:t>важнее согласования условий контракта</a:t>
            </a:r>
            <a:endParaRPr lang="en-US" dirty="0"/>
          </a:p>
          <a:p>
            <a:r>
              <a:rPr lang="ru-RU" b="1" dirty="0"/>
              <a:t>Готовность к изменениям</a:t>
            </a:r>
            <a:r>
              <a:rPr lang="ru-RU" dirty="0"/>
              <a:t> важнее следования первоначальному плану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То есть, не отрицая важности того, что справа,</a:t>
            </a:r>
            <a:br>
              <a:rPr lang="ru-RU" dirty="0"/>
            </a:br>
            <a:r>
              <a:rPr lang="ru-RU" dirty="0"/>
              <a:t>мы всё-таки больше ценим то, что слева.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A40113-4FB9-9B4E-980A-DB94083CE986}"/>
              </a:ext>
            </a:extLst>
          </p:cNvPr>
          <p:cNvSpPr txBox="1"/>
          <p:nvPr/>
        </p:nvSpPr>
        <p:spPr>
          <a:xfrm>
            <a:off x="847493" y="1010094"/>
            <a:ext cx="104821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1"/>
                </a:solidFill>
              </a:rPr>
              <a:t>В 2001 году 17 человек собрались на горнолыжном курорте в США). То, что родилось в ходе этой встречи, назвали </a:t>
            </a:r>
            <a:r>
              <a:rPr lang="en" dirty="0">
                <a:solidFill>
                  <a:schemeClr val="accent1"/>
                </a:solidFill>
              </a:rPr>
              <a:t>Agile Manifesto.</a:t>
            </a:r>
            <a:br>
              <a:rPr lang="ru-RU" dirty="0">
                <a:solidFill>
                  <a:schemeClr val="accent1"/>
                </a:solidFill>
              </a:rPr>
            </a:br>
            <a:r>
              <a:rPr lang="ru-RU" dirty="0">
                <a:solidFill>
                  <a:schemeClr val="accent1"/>
                </a:solidFill>
              </a:rPr>
              <a:t>Были собраны представители, придерживающиеся различных методологий разработки: </a:t>
            </a:r>
            <a:r>
              <a:rPr lang="ar-SA" dirty="0">
                <a:solidFill>
                  <a:schemeClr val="accent1"/>
                </a:solidFill>
              </a:rPr>
              <a:t>XP</a:t>
            </a:r>
            <a:r>
              <a:rPr lang="ru-RU" dirty="0">
                <a:solidFill>
                  <a:schemeClr val="accent1"/>
                </a:solidFill>
              </a:rPr>
              <a:t>, </a:t>
            </a:r>
            <a:r>
              <a:rPr lang="en" dirty="0">
                <a:solidFill>
                  <a:schemeClr val="accent1"/>
                </a:solidFill>
              </a:rPr>
              <a:t>SCRUM, DSDM, Adaptive Software Development, Crystal, Feature-Driven Development, Pragmatic Programming </a:t>
            </a:r>
            <a:r>
              <a:rPr lang="ru-RU" dirty="0">
                <a:solidFill>
                  <a:schemeClr val="accent1"/>
                </a:solidFill>
              </a:rPr>
              <a:t>и</a:t>
            </a:r>
            <a:r>
              <a:rPr lang="en" dirty="0">
                <a:solidFill>
                  <a:schemeClr val="accent1"/>
                </a:solidFill>
              </a:rPr>
              <a:t> </a:t>
            </a:r>
            <a:r>
              <a:rPr lang="ru-RU" dirty="0">
                <a:solidFill>
                  <a:schemeClr val="accent1"/>
                </a:solidFill>
              </a:rPr>
              <a:t>другие тяжеловесы мира разработки софта.</a:t>
            </a:r>
          </a:p>
        </p:txBody>
      </p:sp>
    </p:spTree>
    <p:extLst>
      <p:ext uri="{BB962C8B-B14F-4D97-AF65-F5344CB8AC3E}">
        <p14:creationId xmlns:p14="http://schemas.microsoft.com/office/powerpoint/2010/main" val="2792037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B74B89-B4CF-C04E-9EB5-31300E9B6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81" y="248165"/>
            <a:ext cx="10515600" cy="613070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Принципы </a:t>
            </a:r>
            <a:r>
              <a:rPr lang="en-US" dirty="0"/>
              <a:t>Agile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32D392-25ED-7844-AFC2-4CE312AB8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63" y="978196"/>
            <a:ext cx="11206716" cy="5514678"/>
          </a:xfrm>
        </p:spPr>
        <p:txBody>
          <a:bodyPr>
            <a:normAutofit fontScale="62500" lnSpcReduction="20000"/>
          </a:bodyPr>
          <a:lstStyle/>
          <a:p>
            <a:r>
              <a:rPr lang="ru-RU" dirty="0"/>
              <a:t>Высшим приоритетом для нас является </a:t>
            </a:r>
            <a:r>
              <a:rPr lang="ru-RU" b="1" dirty="0"/>
              <a:t>удовлетворение потребностей заказчика</a:t>
            </a:r>
            <a:r>
              <a:rPr lang="ru-RU" dirty="0"/>
              <a:t> благодаря регулярной и ранней поставке ценного программного обеспечения.</a:t>
            </a:r>
          </a:p>
          <a:p>
            <a:r>
              <a:rPr lang="ru-RU" b="1" dirty="0"/>
              <a:t>Изменение требований приветствуется</a:t>
            </a:r>
            <a:r>
              <a:rPr lang="ru-RU" dirty="0"/>
              <a:t>, даже на поздних стадиях разработки. </a:t>
            </a:r>
            <a:r>
              <a:rPr lang="en" dirty="0"/>
              <a:t>Agile-</a:t>
            </a:r>
            <a:r>
              <a:rPr lang="ru-RU" dirty="0"/>
              <a:t>процессы позволяют использовать изменения для обеспечения заказчику конкурентного преимущества.</a:t>
            </a:r>
          </a:p>
          <a:p>
            <a:r>
              <a:rPr lang="ru-RU" dirty="0"/>
              <a:t>Работающий продукт следует </a:t>
            </a:r>
            <a:r>
              <a:rPr lang="ru-RU" b="1" dirty="0"/>
              <a:t>выпускать как можно чаще</a:t>
            </a:r>
            <a:r>
              <a:rPr lang="ru-RU" dirty="0"/>
              <a:t>, с периодичностью от пары недель до пары месяцев.</a:t>
            </a:r>
          </a:p>
          <a:p>
            <a:r>
              <a:rPr lang="ru-RU" dirty="0"/>
              <a:t>На протяжении всего проекта </a:t>
            </a:r>
            <a:r>
              <a:rPr lang="ru-RU" b="1" dirty="0"/>
              <a:t>разработчики и представители бизнеса должны </a:t>
            </a:r>
            <a:r>
              <a:rPr lang="ru-RU" dirty="0"/>
              <a:t>ежедневно</a:t>
            </a:r>
            <a:r>
              <a:rPr lang="ru-RU" b="1" dirty="0"/>
              <a:t> работать вместе</a:t>
            </a:r>
            <a:r>
              <a:rPr lang="ru-RU" dirty="0"/>
              <a:t>.</a:t>
            </a:r>
          </a:p>
          <a:p>
            <a:r>
              <a:rPr lang="ru-RU" dirty="0"/>
              <a:t>Над проектом должны работать </a:t>
            </a:r>
            <a:r>
              <a:rPr lang="ru-RU" b="1" dirty="0"/>
              <a:t>мотивированные профессионалы</a:t>
            </a:r>
            <a:r>
              <a:rPr lang="ru-RU" dirty="0"/>
              <a:t>. Чтобы работа была сделана, создайте условия, обеспечьте поддержку и полностью доверьтесь им.</a:t>
            </a:r>
          </a:p>
          <a:p>
            <a:r>
              <a:rPr lang="ru-RU" b="1" dirty="0"/>
              <a:t>Непосредственное общение </a:t>
            </a:r>
            <a:r>
              <a:rPr lang="ru-RU" dirty="0"/>
              <a:t>является наиболее практичным и эффективным способом обмена информацией как с самой командой, так и внутри команды.</a:t>
            </a:r>
          </a:p>
          <a:p>
            <a:r>
              <a:rPr lang="ru-RU" b="1" dirty="0"/>
              <a:t>Работающий продукт</a:t>
            </a:r>
            <a:r>
              <a:rPr lang="ru-RU" dirty="0"/>
              <a:t> — основной показатель прогресса.</a:t>
            </a:r>
          </a:p>
          <a:p>
            <a:r>
              <a:rPr lang="ru-RU" dirty="0"/>
              <a:t>Инвесторы, разработчики и пользователи должны иметь возможность </a:t>
            </a:r>
            <a:r>
              <a:rPr lang="ru-RU" b="1" dirty="0"/>
              <a:t>поддерживать ритм</a:t>
            </a:r>
            <a:r>
              <a:rPr lang="ru-RU" dirty="0"/>
              <a:t> бесконечно. </a:t>
            </a:r>
            <a:r>
              <a:rPr lang="en" dirty="0"/>
              <a:t>Agile </a:t>
            </a:r>
            <a:r>
              <a:rPr lang="ru-RU" dirty="0"/>
              <a:t>помогает наладить такой устойчивый процесс разработки.</a:t>
            </a:r>
          </a:p>
          <a:p>
            <a:r>
              <a:rPr lang="ru-RU" dirty="0"/>
              <a:t>Постоянное </a:t>
            </a:r>
            <a:r>
              <a:rPr lang="ru-RU" b="1" dirty="0"/>
              <a:t>внимание к техническому совершенству</a:t>
            </a:r>
            <a:r>
              <a:rPr lang="ru-RU" dirty="0"/>
              <a:t> и качеству проектирования повышает гибкость проекта.</a:t>
            </a:r>
          </a:p>
          <a:p>
            <a:r>
              <a:rPr lang="ru-RU" b="1" dirty="0"/>
              <a:t>Простота</a:t>
            </a:r>
            <a:r>
              <a:rPr lang="ru-RU" dirty="0"/>
              <a:t> — искусство минимизации лишней работы — крайне необходима.</a:t>
            </a:r>
          </a:p>
          <a:p>
            <a:r>
              <a:rPr lang="ru-RU" dirty="0"/>
              <a:t>Лучшие требования, архитектурные и технические решения рождаются у </a:t>
            </a:r>
            <a:r>
              <a:rPr lang="ru-RU" b="1" dirty="0"/>
              <a:t>самоорганизующихся команд</a:t>
            </a:r>
            <a:r>
              <a:rPr lang="ru-RU" dirty="0"/>
              <a:t>.</a:t>
            </a:r>
          </a:p>
          <a:p>
            <a:r>
              <a:rPr lang="ru-RU" dirty="0"/>
              <a:t>Команда должна систематически анализировать возможные способы </a:t>
            </a:r>
            <a:r>
              <a:rPr lang="ru-RU" b="1" dirty="0"/>
              <a:t>улучшения эффективности</a:t>
            </a:r>
            <a:r>
              <a:rPr lang="ru-RU" dirty="0"/>
              <a:t> и соответственно </a:t>
            </a:r>
            <a:r>
              <a:rPr lang="ru-RU" b="1" dirty="0"/>
              <a:t>корректировать стиль своей работы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688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CE4B1E-407F-454C-B547-7410919B7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284" y="220245"/>
            <a:ext cx="10515600" cy="432317"/>
          </a:xfrm>
        </p:spPr>
        <p:txBody>
          <a:bodyPr>
            <a:normAutofit fontScale="90000"/>
          </a:bodyPr>
          <a:lstStyle/>
          <a:p>
            <a:r>
              <a:rPr lang="en-US" dirty="0"/>
              <a:t>SCRUM</a:t>
            </a:r>
            <a:r>
              <a:rPr lang="ru-RU" dirty="0"/>
              <a:t> за 5 минут</a:t>
            </a:r>
          </a:p>
        </p:txBody>
      </p:sp>
      <p:pic>
        <p:nvPicPr>
          <p:cNvPr id="4" name="Мультимедиа в Интернете 3" descr="SCRUM — метод управления проектами. Обучающий мультик для вас и ваших сотрудников!">
            <a:hlinkClick r:id="" action="ppaction://media"/>
            <a:extLst>
              <a:ext uri="{FF2B5EF4-FFF2-40B4-BE49-F238E27FC236}">
                <a16:creationId xmlns:a16="http://schemas.microsoft.com/office/drawing/2014/main" id="{27675DEC-8C2C-FA4E-A468-6BF735C6E10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04284" y="849294"/>
            <a:ext cx="10427166" cy="589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62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2F3C6F-E4F3-8440-9550-57CB89EAE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229"/>
            <a:ext cx="10515600" cy="740229"/>
          </a:xfrm>
        </p:spPr>
        <p:txBody>
          <a:bodyPr>
            <a:normAutofit/>
          </a:bodyPr>
          <a:lstStyle/>
          <a:p>
            <a:r>
              <a:rPr lang="en-US" dirty="0"/>
              <a:t>Scrum: </a:t>
            </a:r>
            <a:r>
              <a:rPr lang="ru-RU" dirty="0"/>
              <a:t>определение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C97284-0FAC-0042-BAAA-95283AB80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2115"/>
            <a:ext cx="10515600" cy="536076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" dirty="0"/>
              <a:t>Scrum — </a:t>
            </a:r>
            <a:r>
              <a:rPr lang="ru-RU" i="1" dirty="0"/>
              <a:t>легкий</a:t>
            </a:r>
            <a:r>
              <a:rPr lang="ru-RU" dirty="0"/>
              <a:t> фреймворк, который помогает людям, командам и организациям создавать ценность с помощью адаптивных решений комплексных проблем.</a:t>
            </a:r>
          </a:p>
          <a:p>
            <a:pPr marL="0" indent="0">
              <a:buNone/>
            </a:pPr>
            <a:r>
              <a:rPr lang="en" dirty="0"/>
              <a:t>Scrum </a:t>
            </a:r>
            <a:r>
              <a:rPr lang="ru-RU" dirty="0"/>
              <a:t>предназначен для </a:t>
            </a:r>
            <a:r>
              <a:rPr lang="ru-RU" i="1" dirty="0"/>
              <a:t>быстрой</a:t>
            </a:r>
            <a:r>
              <a:rPr lang="ru-RU" dirty="0"/>
              <a:t> разработки и поставки </a:t>
            </a:r>
            <a:r>
              <a:rPr lang="ru-RU" i="1" dirty="0"/>
              <a:t>сложных</a:t>
            </a:r>
            <a:r>
              <a:rPr lang="ru-RU" dirty="0"/>
              <a:t>, принципиально </a:t>
            </a:r>
            <a:r>
              <a:rPr lang="ru-RU" b="1" dirty="0"/>
              <a:t>новых продуктов</a:t>
            </a:r>
            <a:r>
              <a:rPr lang="ru-RU" dirty="0"/>
              <a:t>, которых нет на рынке.</a:t>
            </a:r>
          </a:p>
          <a:p>
            <a:pPr marL="0" indent="0">
              <a:buNone/>
            </a:pPr>
            <a:r>
              <a:rPr lang="ru-RU" dirty="0"/>
              <a:t>Основную цель </a:t>
            </a:r>
            <a:r>
              <a:rPr lang="en" dirty="0"/>
              <a:t>Agile </a:t>
            </a:r>
            <a:r>
              <a:rPr lang="ru-RU" dirty="0"/>
              <a:t>и </a:t>
            </a:r>
            <a:r>
              <a:rPr lang="en" dirty="0"/>
              <a:t>Scrum </a:t>
            </a:r>
            <a:r>
              <a:rPr lang="ru-RU" dirty="0"/>
              <a:t>часто формулируют как </a:t>
            </a:r>
            <a:r>
              <a:rPr lang="ru-RU" b="1" dirty="0"/>
              <a:t>сокращение </a:t>
            </a:r>
            <a:r>
              <a:rPr lang="en" b="1" dirty="0"/>
              <a:t>Time2Market</a:t>
            </a:r>
            <a:r>
              <a:rPr lang="en" dirty="0"/>
              <a:t> — </a:t>
            </a:r>
            <a:r>
              <a:rPr lang="ru-RU" dirty="0"/>
              <a:t>времени выпуска на рынок новых продуктов / времени их поставки потребителю.</a:t>
            </a:r>
          </a:p>
          <a:p>
            <a:pPr marL="0" indent="0">
              <a:buNone/>
            </a:pPr>
            <a:r>
              <a:rPr lang="ru-RU" dirty="0">
                <a:solidFill>
                  <a:schemeClr val="accent6"/>
                </a:solidFill>
              </a:rPr>
              <a:t>Решают не прекрасные идеи, а скорость и качество их реализации.</a:t>
            </a:r>
            <a:r>
              <a:rPr lang="ru-RU" dirty="0">
                <a:solidFill>
                  <a:srgbClr val="FF0000"/>
                </a:solidFill>
              </a:rPr>
              <a:t> -</a:t>
            </a:r>
            <a:r>
              <a:rPr lang="en-US" dirty="0">
                <a:solidFill>
                  <a:srgbClr val="FF0000"/>
                </a:solidFill>
              </a:rPr>
              <a:t>$</a:t>
            </a:r>
            <a:r>
              <a:rPr lang="ru-RU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FF0000"/>
                </a:solidFill>
              </a:rPr>
              <a:t>.</a:t>
            </a:r>
            <a:r>
              <a:rPr lang="ru-RU" dirty="0">
                <a:solidFill>
                  <a:srgbClr val="FF0000"/>
                </a:solidFill>
              </a:rPr>
              <a:t>000</a:t>
            </a:r>
            <a:r>
              <a:rPr lang="en-US" dirty="0">
                <a:solidFill>
                  <a:srgbClr val="FF0000"/>
                </a:solidFill>
              </a:rPr>
              <a:t>.</a:t>
            </a:r>
            <a:r>
              <a:rPr lang="ru-RU" dirty="0">
                <a:solidFill>
                  <a:srgbClr val="FF0000"/>
                </a:solidFill>
              </a:rPr>
              <a:t>000</a:t>
            </a:r>
            <a:r>
              <a:rPr lang="ru-RU" dirty="0"/>
              <a:t> </a:t>
            </a:r>
            <a:endParaRPr lang="ru-RU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Главные особенности </a:t>
            </a:r>
            <a:r>
              <a:rPr lang="en" dirty="0"/>
              <a:t>Scrum</a:t>
            </a:r>
            <a:r>
              <a:rPr lang="ru-RU" dirty="0"/>
              <a:t>:</a:t>
            </a:r>
          </a:p>
          <a:p>
            <a:r>
              <a:rPr lang="ru-RU" dirty="0"/>
              <a:t>Работа ведется </a:t>
            </a:r>
            <a:r>
              <a:rPr lang="ru-RU" b="1" dirty="0"/>
              <a:t>итерациями</a:t>
            </a:r>
            <a:r>
              <a:rPr lang="ru-RU" dirty="0"/>
              <a:t>, которые в </a:t>
            </a:r>
            <a:r>
              <a:rPr lang="en" dirty="0"/>
              <a:t>Scrum </a:t>
            </a:r>
            <a:r>
              <a:rPr lang="ru-RU" dirty="0"/>
              <a:t>называют спринтами</a:t>
            </a:r>
          </a:p>
          <a:p>
            <a:r>
              <a:rPr lang="ru-RU" dirty="0"/>
              <a:t>Результатом работы может считаться лишь то, что </a:t>
            </a:r>
            <a:r>
              <a:rPr lang="ru-RU" b="1" dirty="0"/>
              <a:t>готово к использованию</a:t>
            </a:r>
            <a:endParaRPr lang="en-US" b="1" dirty="0"/>
          </a:p>
          <a:p>
            <a:r>
              <a:rPr lang="ru-RU" dirty="0"/>
              <a:t>Продукт разрабатывает</a:t>
            </a:r>
            <a:r>
              <a:rPr lang="en-US" dirty="0"/>
              <a:t> </a:t>
            </a:r>
            <a:r>
              <a:rPr lang="ru-RU" b="1" dirty="0"/>
              <a:t>самоуправляемая команда</a:t>
            </a:r>
          </a:p>
          <a:p>
            <a:endParaRPr lang="ru-RU" b="1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376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385883-7275-854D-8D3E-B11036115E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96406" y="1696817"/>
            <a:ext cx="4195593" cy="235266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A3EA0F-E510-5743-8B25-23A451FF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01805"/>
            <a:ext cx="9811215" cy="869795"/>
          </a:xfrm>
        </p:spPr>
        <p:txBody>
          <a:bodyPr>
            <a:normAutofit/>
          </a:bodyPr>
          <a:lstStyle/>
          <a:p>
            <a:r>
              <a:rPr lang="ru-RU" dirty="0"/>
              <a:t>Заинтересованные лица (</a:t>
            </a:r>
            <a:r>
              <a:rPr lang="en-US" dirty="0"/>
              <a:t>Stakeholders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712675-2C17-0F41-B42F-E4D2CBF6F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Все заинтересованные в продукте лица:</a:t>
            </a:r>
          </a:p>
          <a:p>
            <a:pPr>
              <a:buFontTx/>
              <a:buChar char="-"/>
            </a:pPr>
            <a:r>
              <a:rPr lang="ru-RU" dirty="0"/>
              <a:t>Заказчики</a:t>
            </a:r>
          </a:p>
          <a:p>
            <a:pPr>
              <a:buFontTx/>
              <a:buChar char="-"/>
            </a:pPr>
            <a:r>
              <a:rPr lang="ru-RU" dirty="0"/>
              <a:t>Потенциальные пользователи</a:t>
            </a:r>
            <a:endParaRPr lang="en-US" dirty="0"/>
          </a:p>
          <a:p>
            <a:pPr>
              <a:buFontTx/>
              <a:buChar char="-"/>
            </a:pPr>
            <a:r>
              <a:rPr lang="ru-RU" dirty="0"/>
              <a:t>Всех кого коснётся использование продукта</a:t>
            </a:r>
          </a:p>
          <a:p>
            <a:pPr>
              <a:buFontTx/>
              <a:buChar char="-"/>
            </a:pPr>
            <a:endParaRPr lang="ru-RU" dirty="0"/>
          </a:p>
          <a:p>
            <a:pPr marL="0" indent="0">
              <a:buNone/>
            </a:pPr>
            <a:r>
              <a:rPr lang="en-US" dirty="0"/>
              <a:t>«</a:t>
            </a:r>
            <a:r>
              <a:rPr lang="ru-RU" dirty="0"/>
              <a:t>Лицо, дающее обратную связь Владельцу Продукта и Скрам-команде в целом по видению, Бэклогу Продукта и Инкрементам. Нередко участвует в Обзоре спринта. Зачастую является частью организации, которая разрабатывает продукт</a:t>
            </a:r>
            <a:r>
              <a:rPr lang="en-US" dirty="0"/>
              <a:t>»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9844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9EE045-647D-CD4D-8273-85C36A765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359" y="354368"/>
            <a:ext cx="6622537" cy="772559"/>
          </a:xfrm>
        </p:spPr>
        <p:txBody>
          <a:bodyPr/>
          <a:lstStyle/>
          <a:p>
            <a:r>
              <a:rPr lang="ru-RU" dirty="0"/>
              <a:t>Команда (</a:t>
            </a:r>
            <a:r>
              <a:rPr lang="en" dirty="0"/>
              <a:t>Team)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75536B-460D-A145-95F1-CD55EAFDE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6" y="1246877"/>
            <a:ext cx="10846483" cy="5256755"/>
          </a:xfrm>
        </p:spPr>
        <p:txBody>
          <a:bodyPr>
            <a:normAutofit fontScale="85000" lnSpcReduction="20000"/>
          </a:bodyPr>
          <a:lstStyle/>
          <a:p>
            <a:r>
              <a:rPr lang="ru-RU" b="1" dirty="0"/>
              <a:t>самоорганизующаяся</a:t>
            </a:r>
            <a:r>
              <a:rPr lang="ru-RU" dirty="0"/>
              <a:t> и </a:t>
            </a:r>
            <a:r>
              <a:rPr lang="ru-RU" b="1" dirty="0"/>
              <a:t>самоуправляемая</a:t>
            </a:r>
          </a:p>
          <a:p>
            <a:pPr lvl="1"/>
            <a:r>
              <a:rPr lang="ru-RU" dirty="0"/>
              <a:t>сами решают, кто, что, когда и как делает</a:t>
            </a:r>
          </a:p>
          <a:p>
            <a:r>
              <a:rPr lang="ru-RU" dirty="0"/>
              <a:t>работа команды </a:t>
            </a:r>
            <a:r>
              <a:rPr lang="ru-RU" b="1" dirty="0"/>
              <a:t>оценивается как работа единой группы</a:t>
            </a:r>
          </a:p>
          <a:p>
            <a:r>
              <a:rPr lang="ru-RU" dirty="0"/>
              <a:t>настоящая </a:t>
            </a:r>
            <a:r>
              <a:rPr lang="ru-RU" b="1" dirty="0"/>
              <a:t>команда</a:t>
            </a:r>
            <a:r>
              <a:rPr lang="ru-RU" dirty="0"/>
              <a:t>! — «один за всех и все за одного»</a:t>
            </a:r>
          </a:p>
          <a:p>
            <a:r>
              <a:rPr lang="ru-RU" dirty="0"/>
              <a:t>внутри </a:t>
            </a:r>
            <a:r>
              <a:rPr lang="en" dirty="0"/>
              <a:t>Scrum Team </a:t>
            </a:r>
            <a:r>
              <a:rPr lang="ru-RU" b="1" dirty="0"/>
              <a:t>нет подкоманд и иерархий</a:t>
            </a:r>
          </a:p>
          <a:p>
            <a:r>
              <a:rPr lang="ru-RU" b="1" dirty="0"/>
              <a:t>размер</a:t>
            </a:r>
            <a:r>
              <a:rPr lang="ru-RU" dirty="0"/>
              <a:t>: 5–7 ± 2 человека, чем меньше — тем лучше</a:t>
            </a:r>
          </a:p>
          <a:p>
            <a:r>
              <a:rPr lang="ru-RU" b="1" dirty="0"/>
              <a:t>кроссфункциональная</a:t>
            </a:r>
          </a:p>
          <a:p>
            <a:pPr lvl="1"/>
            <a:r>
              <a:rPr lang="ru-RU" dirty="0"/>
              <a:t>в неё входят люди с дополняющими навыками — разработчики, аналитики, тестировщики, дизайнеры, </a:t>
            </a:r>
            <a:r>
              <a:rPr lang="en-US" dirty="0"/>
              <a:t>devops </a:t>
            </a:r>
            <a:r>
              <a:rPr lang="ru-RU" dirty="0"/>
              <a:t>и т.п.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T-Shape</a:t>
            </a:r>
          </a:p>
          <a:p>
            <a:r>
              <a:rPr lang="ru-RU" b="1" dirty="0"/>
              <a:t>нет</a:t>
            </a:r>
            <a:r>
              <a:rPr lang="ru-RU" dirty="0"/>
              <a:t> заранее определённых </a:t>
            </a:r>
            <a:r>
              <a:rPr lang="ru-RU" b="1" dirty="0"/>
              <a:t>ролей</a:t>
            </a:r>
            <a:r>
              <a:rPr lang="ru-RU" dirty="0"/>
              <a:t> и </a:t>
            </a:r>
            <a:r>
              <a:rPr lang="ru-RU" b="1" dirty="0"/>
              <a:t>специализаций</a:t>
            </a:r>
            <a:r>
              <a:rPr lang="ru-RU" dirty="0"/>
              <a:t> в команде</a:t>
            </a:r>
            <a:endParaRPr lang="en-US" dirty="0"/>
          </a:p>
          <a:p>
            <a:r>
              <a:rPr lang="ru-RU" dirty="0"/>
              <a:t>команда сидит в одном месте или </a:t>
            </a:r>
            <a:r>
              <a:rPr lang="ru-RU" b="1" dirty="0"/>
              <a:t>находится в </a:t>
            </a:r>
            <a:r>
              <a:rPr lang="ru-RU" dirty="0"/>
              <a:t>постоянном</a:t>
            </a:r>
            <a:r>
              <a:rPr lang="ru-RU" b="1" dirty="0"/>
              <a:t> тесном контакте </a:t>
            </a:r>
            <a:r>
              <a:rPr lang="ru-RU" dirty="0"/>
              <a:t>онлайн (</a:t>
            </a:r>
            <a:r>
              <a:rPr lang="en" dirty="0"/>
              <a:t>colocation)</a:t>
            </a:r>
          </a:p>
          <a:p>
            <a:r>
              <a:rPr lang="ru-RU" dirty="0"/>
              <a:t>работает вместе, помогая друг другу</a:t>
            </a:r>
          </a:p>
          <a:p>
            <a:r>
              <a:rPr lang="ru-RU" dirty="0"/>
              <a:t>члены команды признают наличие проблем и просят друг друга о помощи</a:t>
            </a:r>
          </a:p>
          <a:p>
            <a:endParaRPr lang="en-US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DA16D5-9A07-CE49-9ABF-8B5847ABC8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95579" y="-18202"/>
            <a:ext cx="3996421" cy="2290257"/>
          </a:xfrm>
          <a:prstGeom prst="rect">
            <a:avLst/>
          </a:prstGeom>
          <a:effectLst>
            <a:glow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2677113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DEFF57-52C7-EA43-9DF6-4DC99C53F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8884"/>
          </a:xfrm>
        </p:spPr>
        <p:txBody>
          <a:bodyPr/>
          <a:lstStyle/>
          <a:p>
            <a:r>
              <a:rPr lang="ru-RU" dirty="0"/>
              <a:t>Команда (</a:t>
            </a:r>
            <a:r>
              <a:rPr lang="en-US" dirty="0"/>
              <a:t>Team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654726-8FC5-D746-9B80-63EEBBC15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2229"/>
            <a:ext cx="10853057" cy="4877306"/>
          </a:xfrm>
        </p:spPr>
        <p:txBody>
          <a:bodyPr>
            <a:normAutofit/>
          </a:bodyPr>
          <a:lstStyle/>
          <a:p>
            <a:r>
              <a:rPr lang="ru-RU" dirty="0"/>
              <a:t>берёт на себя обязательства по выполнению объёма работ на спринт перед Владельцем продукта</a:t>
            </a:r>
          </a:p>
          <a:p>
            <a:r>
              <a:rPr lang="ru-RU" dirty="0"/>
              <a:t>принимает обязательство достичь цели спринта</a:t>
            </a:r>
          </a:p>
          <a:p>
            <a:pPr marL="0" indent="0">
              <a:buNone/>
            </a:pPr>
            <a:r>
              <a:rPr lang="en" dirty="0"/>
              <a:t>Scrum Team </a:t>
            </a:r>
            <a:r>
              <a:rPr lang="ru-RU" b="1" dirty="0"/>
              <a:t>выполняет все продуктовые активности</a:t>
            </a:r>
            <a:r>
              <a:rPr lang="ru-RU" dirty="0"/>
              <a:t>: сотрудничество с заинтересованными лицами, верификацию, обслуживание, эксплуатацию, эксперименты, исследования, разработку и все то, что может потребоваться. Они уполномочены управлять своей собственной работой. </a:t>
            </a:r>
          </a:p>
          <a:p>
            <a:pPr marL="0" indent="0">
              <a:buNone/>
            </a:pPr>
            <a:r>
              <a:rPr lang="ru-RU" dirty="0"/>
              <a:t>Вся </a:t>
            </a:r>
            <a:r>
              <a:rPr lang="en" dirty="0"/>
              <a:t>Scrum Team </a:t>
            </a:r>
            <a:r>
              <a:rPr lang="ru-RU" b="1" dirty="0"/>
              <a:t>несет ответственность за создание</a:t>
            </a:r>
            <a:r>
              <a:rPr lang="ru-RU" dirty="0"/>
              <a:t> ценного, полезного </a:t>
            </a:r>
            <a:r>
              <a:rPr lang="en" b="1" dirty="0"/>
              <a:t>Increment</a:t>
            </a:r>
            <a:r>
              <a:rPr lang="en" dirty="0"/>
              <a:t> </a:t>
            </a:r>
            <a:r>
              <a:rPr lang="ru-RU" dirty="0"/>
              <a:t>в каждом </a:t>
            </a:r>
            <a:r>
              <a:rPr lang="en" dirty="0"/>
              <a:t>Sprint.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1924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A7CD6C8-133B-CC59-D4E6-2C487A4CB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705" y="4630057"/>
            <a:ext cx="3962745" cy="222794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736E29-A397-4D45-8800-A3900DFCC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93" y="363159"/>
            <a:ext cx="10515600" cy="783191"/>
          </a:xfrm>
        </p:spPr>
        <p:txBody>
          <a:bodyPr/>
          <a:lstStyle/>
          <a:p>
            <a:r>
              <a:rPr lang="ru-RU" dirty="0"/>
              <a:t>Кроссфункциональность : </a:t>
            </a:r>
            <a:r>
              <a:rPr lang="en-US" dirty="0"/>
              <a:t>T-Shaped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09AE0FE-CB9A-A046-BD91-73FE99FD46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41331" y="803389"/>
            <a:ext cx="8016012" cy="501527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45A912-F7E2-3A49-A6B1-E848B638FAA3}"/>
              </a:ext>
            </a:extLst>
          </p:cNvPr>
          <p:cNvSpPr txBox="1"/>
          <p:nvPr/>
        </p:nvSpPr>
        <p:spPr>
          <a:xfrm>
            <a:off x="552893" y="1467293"/>
            <a:ext cx="454010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I-shaped</a:t>
            </a:r>
            <a:r>
              <a:rPr lang="en-US" dirty="0"/>
              <a:t> — </a:t>
            </a:r>
            <a:r>
              <a:rPr lang="ru-RU" dirty="0"/>
              <a:t>умеет только что-то одно </a:t>
            </a:r>
          </a:p>
          <a:p>
            <a:endParaRPr lang="ru-RU" dirty="0"/>
          </a:p>
          <a:p>
            <a:r>
              <a:rPr lang="en-US" b="1" dirty="0"/>
              <a:t>T-shaped </a:t>
            </a:r>
            <a:r>
              <a:rPr lang="en-US" dirty="0"/>
              <a:t>— </a:t>
            </a:r>
            <a:r>
              <a:rPr lang="ru-RU" dirty="0"/>
              <a:t>умеет всего понемногу, но что-то умеет лучше</a:t>
            </a:r>
          </a:p>
          <a:p>
            <a:endParaRPr lang="ru-RU" dirty="0"/>
          </a:p>
          <a:p>
            <a:pPr fontAlgn="base"/>
            <a:r>
              <a:rPr lang="ru-RU" b="1" i="1" dirty="0"/>
              <a:t>Объясним на примере создания текста для сайта</a:t>
            </a:r>
            <a:r>
              <a:rPr lang="en-US" b="1" i="1" dirty="0"/>
              <a:t>:</a:t>
            </a:r>
            <a:endParaRPr lang="ru-RU" b="1" i="1" dirty="0"/>
          </a:p>
          <a:p>
            <a:pPr fontAlgn="base"/>
            <a:r>
              <a:rPr lang="ru-RU" i="1" dirty="0"/>
              <a:t>Копирайтер пишет текст, но еще интересуется фотографией, нейрофизиологией и версткой. Увлечение фотографией помогает ему понять, как правильно иллюстрировать тексты. Нейрофизиология позволяет продумать структуру изложения, чтобы удерживать внимание читателя. Навыки верстки дают понимание, как расположить текст по сетке страницы сайта.</a:t>
            </a:r>
          </a:p>
        </p:txBody>
      </p:sp>
    </p:spTree>
    <p:extLst>
      <p:ext uri="{BB962C8B-B14F-4D97-AF65-F5344CB8AC3E}">
        <p14:creationId xmlns:p14="http://schemas.microsoft.com/office/powerpoint/2010/main" val="2417443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1E9B47-3CF5-674C-821A-DB7A0912C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48" y="343861"/>
            <a:ext cx="10515600" cy="910782"/>
          </a:xfrm>
        </p:spPr>
        <p:txBody>
          <a:bodyPr/>
          <a:lstStyle/>
          <a:p>
            <a:r>
              <a:rPr lang="ru-RU" dirty="0"/>
              <a:t>Кроссфункциональность :: </a:t>
            </a:r>
            <a:r>
              <a:rPr lang="en-US" b="1" dirty="0"/>
              <a:t>Bus factor</a:t>
            </a:r>
            <a:endParaRPr lang="ru-RU" b="1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B64B60D-83F4-3E43-A899-3434E4159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91757" y="1254123"/>
            <a:ext cx="5744818" cy="322218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1036E4-16EB-0B41-B294-8CD278F6528C}"/>
              </a:ext>
            </a:extLst>
          </p:cNvPr>
          <p:cNvSpPr txBox="1"/>
          <p:nvPr/>
        </p:nvSpPr>
        <p:spPr>
          <a:xfrm>
            <a:off x="1594884" y="24561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0C08DC-0A99-CC4A-B0D9-9819767B6B66}"/>
              </a:ext>
            </a:extLst>
          </p:cNvPr>
          <p:cNvSpPr txBox="1"/>
          <p:nvPr/>
        </p:nvSpPr>
        <p:spPr>
          <a:xfrm>
            <a:off x="625548" y="1265271"/>
            <a:ext cx="5257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b="1" i="1" dirty="0"/>
              <a:t>bus factor</a:t>
            </a:r>
            <a:r>
              <a:rPr lang="en" sz="2400" dirty="0"/>
              <a:t> </a:t>
            </a:r>
            <a:r>
              <a:rPr lang="ru-RU" sz="2400" dirty="0"/>
              <a:t>проекта </a:t>
            </a:r>
            <a:r>
              <a:rPr lang="en-US" sz="2400" dirty="0"/>
              <a:t>(</a:t>
            </a:r>
            <a:r>
              <a:rPr lang="ru-RU" sz="2400" dirty="0"/>
              <a:t>команды</a:t>
            </a:r>
            <a:r>
              <a:rPr lang="en-US" sz="2400" dirty="0"/>
              <a:t>) </a:t>
            </a:r>
            <a:r>
              <a:rPr lang="ru-RU" sz="2400" dirty="0"/>
              <a:t>— это мера сосредоточения информации среди отдельных членов проекта;</a:t>
            </a:r>
          </a:p>
          <a:p>
            <a:r>
              <a:rPr lang="ru-RU" sz="2400" dirty="0"/>
              <a:t>фактор означает </a:t>
            </a:r>
            <a:r>
              <a:rPr lang="ru-RU" sz="2400" b="1" dirty="0"/>
              <a:t>количество участников проекта</a:t>
            </a:r>
            <a:r>
              <a:rPr lang="ru-RU" sz="2400" dirty="0"/>
              <a:t>, </a:t>
            </a:r>
            <a:r>
              <a:rPr lang="ru-RU" sz="2400" b="1" dirty="0"/>
              <a:t>после потери которых </a:t>
            </a:r>
            <a:r>
              <a:rPr lang="ru-RU" sz="2400" dirty="0"/>
              <a:t>(«попадания» которых под автобус, варианты: увольнения, заболевания, рождения у них ребёнка, наступления несчастного случая и других форс-мажорных обстоятельств) </a:t>
            </a:r>
            <a:r>
              <a:rPr lang="ru-RU" sz="2400" b="1" dirty="0"/>
              <a:t>проект не сможет быть завершён </a:t>
            </a:r>
            <a:r>
              <a:rPr lang="ru-RU" sz="2400" dirty="0"/>
              <a:t>оставшимися участниками.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65344D-68F6-8845-AB02-5F53460186CA}"/>
              </a:ext>
            </a:extLst>
          </p:cNvPr>
          <p:cNvSpPr txBox="1"/>
          <p:nvPr/>
        </p:nvSpPr>
        <p:spPr>
          <a:xfrm>
            <a:off x="6018028" y="4720856"/>
            <a:ext cx="5677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/>
              <a:t>B</a:t>
            </a:r>
            <a:r>
              <a:rPr lang="en-US" sz="2400" dirty="0"/>
              <a:t>us-factor 1 — </a:t>
            </a:r>
            <a:r>
              <a:rPr lang="ru-RU" sz="2400" dirty="0"/>
              <a:t>очень плохо!</a:t>
            </a:r>
          </a:p>
          <a:p>
            <a:r>
              <a:rPr lang="ru-RU" sz="2400" dirty="0"/>
              <a:t>Большие риски!</a:t>
            </a:r>
            <a:br>
              <a:rPr lang="ru-RU" sz="2400" dirty="0"/>
            </a:br>
            <a:r>
              <a:rPr lang="ru-RU" sz="2400" i="1" dirty="0"/>
              <a:t>Что делать?</a:t>
            </a:r>
            <a:r>
              <a:rPr lang="ru-RU" sz="2400" dirty="0"/>
              <a:t> </a:t>
            </a:r>
            <a:r>
              <a:rPr lang="ru-RU" sz="2400" dirty="0" err="1"/>
              <a:t>T</a:t>
            </a:r>
            <a:r>
              <a:rPr lang="en-US" sz="2400" dirty="0"/>
              <a:t>-shape-</a:t>
            </a:r>
            <a:r>
              <a:rPr lang="en-US" sz="2400" dirty="0" err="1"/>
              <a:t>и</a:t>
            </a:r>
            <a:r>
              <a:rPr lang="ru-RU" sz="2400" dirty="0" err="1"/>
              <a:t>ться</a:t>
            </a:r>
            <a:r>
              <a:rPr lang="ru-RU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1470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11E7DD-4340-E640-BBE9-08ED55810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819" y="375636"/>
            <a:ext cx="10515600" cy="948668"/>
          </a:xfrm>
        </p:spPr>
        <p:txBody>
          <a:bodyPr/>
          <a:lstStyle/>
          <a:p>
            <a:r>
              <a:rPr lang="ru-RU" dirty="0"/>
              <a:t>Валерий Студенников </a:t>
            </a:r>
            <a:r>
              <a:rPr lang="en-US" dirty="0"/>
              <a:t>// </a:t>
            </a:r>
            <a:r>
              <a:rPr lang="ru-RU" dirty="0"/>
              <a:t>обо мне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8C3E23-7B7B-A14A-B140-0C096B8DA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9020" y="1324304"/>
            <a:ext cx="8284779" cy="531041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Со-основатель, </a:t>
            </a:r>
            <a:r>
              <a:rPr lang="en-US" dirty="0"/>
              <a:t>ex-</a:t>
            </a:r>
            <a:r>
              <a:rPr lang="ru-RU" dirty="0"/>
              <a:t>технический директор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ru-RU" dirty="0" err="1"/>
              <a:t>e</a:t>
            </a:r>
            <a:r>
              <a:rPr lang="en-US" dirty="0"/>
              <a:t>x-</a:t>
            </a:r>
            <a:r>
              <a:rPr lang="ru-RU" dirty="0"/>
              <a:t>руководитель разработки и </a:t>
            </a:r>
            <a:r>
              <a:rPr lang="en-US" dirty="0"/>
              <a:t>ex-</a:t>
            </a:r>
            <a:r>
              <a:rPr lang="ru-RU" dirty="0"/>
              <a:t>архитектор технической инфраструктуры </a:t>
            </a:r>
            <a:r>
              <a:rPr lang="en-US" dirty="0"/>
              <a:t>REG.RU</a:t>
            </a:r>
            <a:endParaRPr lang="ru-RU" dirty="0"/>
          </a:p>
          <a:p>
            <a:pPr marL="0" indent="0">
              <a:buNone/>
            </a:pPr>
            <a:br>
              <a:rPr lang="ru-RU" dirty="0"/>
            </a:br>
            <a:r>
              <a:rPr lang="ru-RU" dirty="0"/>
              <a:t>Со-основатель и </a:t>
            </a:r>
            <a:r>
              <a:rPr lang="en-US" dirty="0"/>
              <a:t>ex-</a:t>
            </a:r>
            <a:r>
              <a:rPr lang="ru-RU" dirty="0"/>
              <a:t>президент спортивно-туристического клуба «ВелоСамара»</a:t>
            </a:r>
          </a:p>
          <a:p>
            <a:pPr marL="0" indent="0">
              <a:buNone/>
            </a:pPr>
            <a:br>
              <a:rPr lang="ru-RU" dirty="0"/>
            </a:br>
            <a:r>
              <a:rPr lang="ru-RU" dirty="0"/>
              <a:t>Со-основатель и президент самарской региональной федерации каякинга и </a:t>
            </a:r>
            <a:r>
              <a:rPr lang="en-US" dirty="0"/>
              <a:t>sup-</a:t>
            </a:r>
            <a:r>
              <a:rPr lang="ru-RU" dirty="0"/>
              <a:t>серфинга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Со-основатель </a:t>
            </a:r>
            <a:r>
              <a:rPr lang="en-US" dirty="0"/>
              <a:t>Electron Bikes (</a:t>
            </a:r>
            <a:r>
              <a:rPr lang="ru-RU" dirty="0"/>
              <a:t>производство электровелосипедов под заказ</a:t>
            </a:r>
            <a:r>
              <a:rPr lang="en-US" dirty="0"/>
              <a:t>)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>
                <a:hlinkClick r:id="rId2"/>
              </a:rPr>
              <a:t>https://vk.com/vstudennikov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Telegram: @xtrueman</a:t>
            </a:r>
          </a:p>
          <a:p>
            <a:pPr marL="0" indent="0">
              <a:buNone/>
            </a:pPr>
            <a:r>
              <a:rPr lang="en-US" dirty="0"/>
              <a:t>despair@gmail.com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3169EE3-9795-C840-8A46-806B78EBD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19" y="1425575"/>
            <a:ext cx="2373427" cy="312540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3D6C562-D1B2-8A49-A18F-3A447DB4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18" y="4829941"/>
            <a:ext cx="2367225" cy="129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8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163C23-574B-BF47-AC6D-84264645B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045391" cy="928416"/>
          </a:xfrm>
        </p:spPr>
        <p:txBody>
          <a:bodyPr>
            <a:normAutofit/>
          </a:bodyPr>
          <a:lstStyle/>
          <a:p>
            <a:r>
              <a:rPr lang="ru-RU" dirty="0"/>
              <a:t>Командная динамика: модель </a:t>
            </a:r>
            <a:r>
              <a:rPr lang="ru-RU" dirty="0" err="1"/>
              <a:t>Такмана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2CF890C-6288-894A-B2F3-034C07038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109" y="1096641"/>
            <a:ext cx="7472266" cy="564156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8C2836-9D2B-E243-8B39-30F51FE64ABA}"/>
              </a:ext>
            </a:extLst>
          </p:cNvPr>
          <p:cNvSpPr txBox="1"/>
          <p:nvPr/>
        </p:nvSpPr>
        <p:spPr>
          <a:xfrm>
            <a:off x="8341112" y="1293542"/>
            <a:ext cx="34680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При формировании команды или при замене/добавлении туда людей команда проходит этапы</a:t>
            </a:r>
            <a:r>
              <a:rPr lang="en-US" sz="28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Forming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Storming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Norming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Performing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576167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C328DF4-55AA-C9BA-1B7A-238DA8D315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29" t="20711" r="8541" b="18422"/>
          <a:stretch/>
        </p:blipFill>
        <p:spPr>
          <a:xfrm>
            <a:off x="925417" y="4213831"/>
            <a:ext cx="4772054" cy="264416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3D6668-B04F-5246-BFBC-68E030DEE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21" y="234869"/>
            <a:ext cx="10959790" cy="939568"/>
          </a:xfrm>
        </p:spPr>
        <p:txBody>
          <a:bodyPr>
            <a:normAutofit fontScale="90000"/>
          </a:bodyPr>
          <a:lstStyle/>
          <a:p>
            <a:r>
              <a:rPr lang="ru-RU" dirty="0"/>
              <a:t>Не каждый может быть членом </a:t>
            </a:r>
            <a:r>
              <a:rPr lang="en-US" dirty="0"/>
              <a:t>scrum-</a:t>
            </a:r>
            <a:r>
              <a:rPr lang="ru-RU" dirty="0"/>
              <a:t>команды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68B4D4-8988-D84D-A486-D4F01F51C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3454" y="1182030"/>
            <a:ext cx="5609509" cy="5538259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ru-RU" sz="5100" dirty="0"/>
              <a:t>Известная притча:</a:t>
            </a:r>
            <a:br>
              <a:rPr lang="ru-RU" sz="4000" dirty="0"/>
            </a:br>
            <a:br>
              <a:rPr lang="ru-RU" sz="4000" dirty="0"/>
            </a:br>
            <a:r>
              <a:rPr lang="en-US" sz="48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«</a:t>
            </a:r>
            <a:r>
              <a:rPr lang="ru-RU" sz="48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Шел по долине странник и увидел он человека, который, обливаясь потом, тащил в гору тяжелый камень.</a:t>
            </a:r>
            <a:endParaRPr lang="en-US" sz="4800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0" indent="0">
              <a:buNone/>
            </a:pPr>
            <a:r>
              <a:rPr lang="en-US" sz="48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— </a:t>
            </a:r>
            <a:r>
              <a:rPr lang="ru-RU" sz="48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«Что ты делаешь?» — спросил странник.</a:t>
            </a:r>
            <a:br>
              <a:rPr lang="en-US" sz="4800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sz="48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— </a:t>
            </a:r>
            <a:r>
              <a:rPr lang="ru-RU" sz="48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«Хозяин приказал носить наверх камни, вот я и ношу», — сердито ответил человек.</a:t>
            </a:r>
            <a:br>
              <a:rPr lang="en-US" sz="4800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ru-RU" sz="48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Пошел странник выше в гору и увидел другого человека, тоже с камнем. </a:t>
            </a:r>
            <a:r>
              <a:rPr lang="en-US" sz="48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— </a:t>
            </a:r>
            <a:r>
              <a:rPr lang="ru-RU" sz="48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«А ты что делаешь?» — поинтересовался он.</a:t>
            </a:r>
            <a:br>
              <a:rPr lang="en-US" sz="4800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sz="48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— </a:t>
            </a:r>
            <a:r>
              <a:rPr lang="ru-RU" sz="48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«Да здесь рядом стену новую строят — там камни нужны, за них деньги платят», — тяжело дыша ответил второй человек.</a:t>
            </a:r>
            <a:br>
              <a:rPr lang="en-US" sz="4800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ru-RU" sz="48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Забрался еще выше странник и встретил третьего человека, толкавшего наверх камень. Камень был тяжелым, но глаза человека светились радостью. И ему странник задал тот же вопрос:</a:t>
            </a:r>
            <a:br>
              <a:rPr lang="en-US" sz="4800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sz="48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— </a:t>
            </a:r>
            <a:r>
              <a:rPr lang="ru-RU" sz="48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«Что ты делаешь?»</a:t>
            </a:r>
            <a:br>
              <a:rPr lang="en-US" sz="4800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ru-RU" sz="48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— «Я строю храм», — спокойно ответил тот.</a:t>
            </a:r>
            <a:r>
              <a:rPr lang="en-US" sz="48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»</a:t>
            </a:r>
            <a:endParaRPr lang="ru-RU" sz="4800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129576-4DF0-F540-8FC0-A09FFDE3EE68}"/>
              </a:ext>
            </a:extLst>
          </p:cNvPr>
          <p:cNvSpPr txBox="1"/>
          <p:nvPr/>
        </p:nvSpPr>
        <p:spPr>
          <a:xfrm>
            <a:off x="340022" y="1166843"/>
            <a:ext cx="60534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Не каждый человек, не каждый разработчик может быть членом </a:t>
            </a:r>
            <a:r>
              <a:rPr lang="en-US" sz="2400" dirty="0"/>
              <a:t>scrum-</a:t>
            </a:r>
            <a:r>
              <a:rPr lang="ru-RU" sz="2400" dirty="0"/>
              <a:t>команды: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Нужны высокие </a:t>
            </a:r>
            <a:r>
              <a:rPr lang="en-US" sz="2400" dirty="0"/>
              <a:t>soft 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Нужна готовность работать в команде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Нужна готовность общаться с заказчиком, помогать в продуктовых исследованиях, общаться с пользователями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Быть вовлечённым в разработку продукта</a:t>
            </a:r>
          </a:p>
        </p:txBody>
      </p:sp>
    </p:spTree>
    <p:extLst>
      <p:ext uri="{BB962C8B-B14F-4D97-AF65-F5344CB8AC3E}">
        <p14:creationId xmlns:p14="http://schemas.microsoft.com/office/powerpoint/2010/main" val="2879126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67F1D5-3926-7446-85D1-22EF48A6F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343" y="304837"/>
            <a:ext cx="7986486" cy="687498"/>
          </a:xfrm>
        </p:spPr>
        <p:txBody>
          <a:bodyPr>
            <a:normAutofit fontScale="90000"/>
          </a:bodyPr>
          <a:lstStyle/>
          <a:p>
            <a:r>
              <a:rPr lang="ru-RU" dirty="0"/>
              <a:t>Владелец продукта (</a:t>
            </a:r>
            <a:r>
              <a:rPr lang="en" dirty="0"/>
              <a:t>Product Owner)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64D493-1A8C-DE40-8797-F809CDBC2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343" y="1318438"/>
            <a:ext cx="10515600" cy="53297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PO — </a:t>
            </a:r>
            <a:r>
              <a:rPr lang="ru-RU" dirty="0"/>
              <a:t>человек, отвечающий за разработку продукта</a:t>
            </a:r>
          </a:p>
          <a:p>
            <a:pPr lvl="1"/>
            <a:r>
              <a:rPr lang="ru-RU" dirty="0"/>
              <a:t>это может быть </a:t>
            </a:r>
            <a:r>
              <a:rPr lang="ru-RU" b="1" dirty="0"/>
              <a:t>менеджер продукта </a:t>
            </a:r>
            <a:r>
              <a:rPr lang="ru-RU" dirty="0"/>
              <a:t>для продуктовой разработки, </a:t>
            </a:r>
            <a:r>
              <a:rPr lang="ru-RU" b="1" dirty="0"/>
              <a:t>менеджер проекта </a:t>
            </a:r>
            <a:r>
              <a:rPr lang="ru-RU" dirty="0"/>
              <a:t>для внутренней разработки и </a:t>
            </a:r>
            <a:r>
              <a:rPr lang="ru-RU" b="1" dirty="0"/>
              <a:t>представитель заказчика</a:t>
            </a:r>
            <a:r>
              <a:rPr lang="ru-RU" dirty="0"/>
              <a:t> для заказной разработки</a:t>
            </a:r>
            <a:endParaRPr lang="en-US" dirty="0"/>
          </a:p>
          <a:p>
            <a:r>
              <a:rPr lang="en-US" dirty="0"/>
              <a:t>PO </a:t>
            </a:r>
            <a:r>
              <a:rPr lang="ru-RU" dirty="0"/>
              <a:t>— это единая точка принятия окончательных решений для команды в проекте, именно поэтому это всегда один человек, а не группа или комитет</a:t>
            </a:r>
            <a:endParaRPr lang="en-US" dirty="0"/>
          </a:p>
          <a:p>
            <a:pPr lvl="1"/>
            <a:r>
              <a:rPr lang="ru-RU" dirty="0"/>
              <a:t>Хотя у </a:t>
            </a:r>
            <a:r>
              <a:rPr lang="en-US" dirty="0"/>
              <a:t>PO </a:t>
            </a:r>
            <a:r>
              <a:rPr lang="ru-RU" dirty="0"/>
              <a:t>может быть своя команда (аналитиков, продуктологов и т.п.) — команда </a:t>
            </a:r>
            <a:r>
              <a:rPr lang="en-US" dirty="0"/>
              <a:t>PO</a:t>
            </a:r>
          </a:p>
          <a:p>
            <a:pPr lvl="1"/>
            <a:r>
              <a:rPr lang="ru-RU" dirty="0"/>
              <a:t>Это позволяет избежать проблемы множественности заказчиков</a:t>
            </a:r>
            <a:endParaRPr lang="en-US" dirty="0"/>
          </a:p>
          <a:p>
            <a:r>
              <a:rPr lang="ru-RU" dirty="0"/>
              <a:t>Управляет ожиданиями заказчиков и всех заинтересованных лиц. Владелец продукта должен чётко понимать, какие фичи должны быть сделаны и каковы их приоритеты</a:t>
            </a:r>
            <a:endParaRPr lang="en-US" dirty="0"/>
          </a:p>
          <a:p>
            <a:r>
              <a:rPr lang="ru-RU" dirty="0"/>
              <a:t>Ставит задачи всей команде, но он не вправе ставить задачи конкретному члену команды</a:t>
            </a:r>
          </a:p>
          <a:p>
            <a:r>
              <a:rPr lang="ru-RU" dirty="0"/>
              <a:t>Несет ответственность за максимизацию ценности продукта, получаемого в результате работы </a:t>
            </a:r>
            <a:r>
              <a:rPr lang="en" dirty="0"/>
              <a:t>Scrum Team</a:t>
            </a:r>
            <a:endParaRPr lang="en-US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011049F-6979-5BBC-7306-114B637E2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473" y="-1"/>
            <a:ext cx="3776670" cy="160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16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EC42DA-D3E3-AE45-A063-9F402F390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40" y="418287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ru-RU" dirty="0"/>
              <a:t>Владелец продукта (</a:t>
            </a:r>
            <a:r>
              <a:rPr lang="en" dirty="0"/>
              <a:t>Product Owner)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2C13D5-08C9-3941-BBC2-13D5F83C1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40" y="1253331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Владелец продукта:</a:t>
            </a:r>
          </a:p>
          <a:p>
            <a:r>
              <a:rPr lang="ru-RU" dirty="0"/>
              <a:t>Отвечает за формирование концепции продукта (</a:t>
            </a:r>
            <a:r>
              <a:rPr lang="en" dirty="0"/>
              <a:t>Product Vision)</a:t>
            </a:r>
            <a:endParaRPr lang="ru-RU" dirty="0"/>
          </a:p>
          <a:p>
            <a:r>
              <a:rPr lang="ru-RU" dirty="0"/>
              <a:t>Работает с заинтересованными лицами (</a:t>
            </a:r>
            <a:r>
              <a:rPr lang="en-US" dirty="0"/>
              <a:t>Stakeholders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Принимает готовое</a:t>
            </a:r>
          </a:p>
          <a:p>
            <a:r>
              <a:rPr lang="ru-RU" dirty="0"/>
              <a:t>Рассчитывает </a:t>
            </a:r>
            <a:r>
              <a:rPr lang="en" dirty="0"/>
              <a:t>ROI</a:t>
            </a:r>
            <a:r>
              <a:rPr lang="ru-RU" dirty="0"/>
              <a:t> (бизнес-эффект)</a:t>
            </a:r>
            <a:endParaRPr lang="en" dirty="0"/>
          </a:p>
          <a:p>
            <a:r>
              <a:rPr lang="ru-RU" dirty="0"/>
              <a:t>Ведёт беклог продукта (</a:t>
            </a:r>
            <a:r>
              <a:rPr lang="en-US" dirty="0"/>
              <a:t>Product backlog</a:t>
            </a:r>
            <a:r>
              <a:rPr lang="ru-RU" dirty="0"/>
              <a:t>)</a:t>
            </a:r>
          </a:p>
          <a:p>
            <a:pPr lvl="1"/>
            <a:r>
              <a:rPr lang="ru-RU" dirty="0"/>
              <a:t>Выставляет приоритеты</a:t>
            </a:r>
          </a:p>
          <a:p>
            <a:r>
              <a:rPr lang="ru-RU" dirty="0"/>
              <a:t>Инициатор изменений (может в т.</a:t>
            </a:r>
            <a:r>
              <a:rPr lang="en-US" dirty="0"/>
              <a:t> </a:t>
            </a:r>
            <a:r>
              <a:rPr lang="ru-RU" dirty="0"/>
              <a:t>ч. «уволить» команду)</a:t>
            </a:r>
          </a:p>
          <a:p>
            <a:r>
              <a:rPr lang="ru-RU" dirty="0"/>
              <a:t>Постоянно делится информацией</a:t>
            </a:r>
          </a:p>
          <a:p>
            <a:r>
              <a:rPr lang="ru-RU" dirty="0"/>
              <a:t>Обеспечивает ресурсами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3301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39B87B7-0456-BA47-B304-1AA514D09E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88998" y="0"/>
            <a:ext cx="3400309" cy="166030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1ECC3E-50FB-2F43-94F4-FE8869AE0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995" y="333227"/>
            <a:ext cx="7837697" cy="644968"/>
          </a:xfrm>
        </p:spPr>
        <p:txBody>
          <a:bodyPr>
            <a:normAutofit fontScale="90000"/>
          </a:bodyPr>
          <a:lstStyle/>
          <a:p>
            <a:r>
              <a:rPr lang="ru-RU" dirty="0"/>
              <a:t>Скрам-мастер (</a:t>
            </a:r>
            <a:r>
              <a:rPr lang="en" dirty="0"/>
              <a:t>Scrum Master)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13BB29-A125-BD46-84B7-CE11E4A8D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95" y="1010094"/>
            <a:ext cx="10832805" cy="548278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SM</a:t>
            </a:r>
            <a:r>
              <a:rPr lang="ru-RU" dirty="0"/>
              <a:t> — один из</a:t>
            </a:r>
            <a:r>
              <a:rPr lang="en-US" dirty="0"/>
              <a:t> </a:t>
            </a:r>
            <a:r>
              <a:rPr lang="ru-RU" dirty="0"/>
              <a:t>членов команды</a:t>
            </a:r>
          </a:p>
          <a:p>
            <a:pPr lvl="1"/>
            <a:r>
              <a:rPr lang="ru-RU" dirty="0"/>
              <a:t>он может быть разработчиком, тестировщиком, аналитиком и т.д.</a:t>
            </a:r>
          </a:p>
          <a:p>
            <a:r>
              <a:rPr lang="ru-RU" dirty="0"/>
              <a:t>Основная его задача — помочь команде стать </a:t>
            </a:r>
            <a:r>
              <a:rPr lang="ru-RU" b="1" dirty="0"/>
              <a:t>самоуправляемой</a:t>
            </a:r>
            <a:r>
              <a:rPr lang="ru-RU" dirty="0"/>
              <a:t> и </a:t>
            </a:r>
            <a:r>
              <a:rPr lang="ru-RU" b="1" dirty="0"/>
              <a:t>самоорганизующейся</a:t>
            </a:r>
            <a:endParaRPr lang="en-US" b="1" dirty="0"/>
          </a:p>
          <a:p>
            <a:r>
              <a:rPr lang="ru-RU" b="1" dirty="0"/>
              <a:t>Следит</a:t>
            </a:r>
            <a:r>
              <a:rPr lang="ru-RU" dirty="0"/>
              <a:t> за тем, чтобы команда выполняла принятые ей решения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ru-RU" b="1" dirty="0"/>
              <a:t>за соблюдением практик</a:t>
            </a:r>
          </a:p>
          <a:p>
            <a:r>
              <a:rPr lang="ru-RU" b="1" dirty="0"/>
              <a:t>Проводит командные митинги</a:t>
            </a:r>
            <a:r>
              <a:rPr lang="ru-RU" dirty="0"/>
              <a:t>: стендап (дейли-митинг), планирование спринта, демонстрацию и ретроспективу</a:t>
            </a:r>
          </a:p>
          <a:p>
            <a:r>
              <a:rPr lang="ru-RU" b="1" dirty="0"/>
              <a:t>следит за климатом внутри команды </a:t>
            </a:r>
            <a:r>
              <a:rPr lang="ru-RU" dirty="0"/>
              <a:t>и старается создать атмосферу доверия</a:t>
            </a:r>
          </a:p>
          <a:p>
            <a:r>
              <a:rPr lang="en-US" b="1" dirty="0"/>
              <a:t>SM</a:t>
            </a:r>
            <a:r>
              <a:rPr lang="ru-RU" b="1" dirty="0"/>
              <a:t> не раздаёт задачи </a:t>
            </a:r>
            <a:r>
              <a:rPr lang="ru-RU" dirty="0"/>
              <a:t>членам команды!</a:t>
            </a:r>
          </a:p>
          <a:p>
            <a:r>
              <a:rPr lang="ru-RU" dirty="0"/>
              <a:t>Отвечает </a:t>
            </a:r>
            <a:r>
              <a:rPr lang="ru-RU" b="1" dirty="0"/>
              <a:t>за решение проблем</a:t>
            </a:r>
            <a:r>
              <a:rPr lang="ru-RU" dirty="0"/>
              <a:t>, обнаруженных командой и находящейся вне её компетенции</a:t>
            </a:r>
          </a:p>
          <a:p>
            <a:pPr lvl="1"/>
            <a:r>
              <a:rPr lang="ru-RU" dirty="0"/>
              <a:t>например, если команде нужен новый сервер, то именно скрам-мастер вступит в бой с бюрократическими силами компании, </a:t>
            </a:r>
            <a:r>
              <a:rPr lang="ru-RU" dirty="0">
                <a:solidFill>
                  <a:srgbClr val="C00000"/>
                </a:solidFill>
              </a:rPr>
              <a:t>пример из Альфа-Банка</a:t>
            </a:r>
          </a:p>
          <a:p>
            <a:r>
              <a:rPr lang="ru-RU" dirty="0"/>
              <a:t>постепенно роль скрам-мастера уменьшается</a:t>
            </a:r>
          </a:p>
          <a:p>
            <a:r>
              <a:rPr lang="ru-RU" dirty="0"/>
              <a:t>убеждается в том, что все события </a:t>
            </a:r>
            <a:r>
              <a:rPr lang="en" dirty="0"/>
              <a:t>Scrum </a:t>
            </a:r>
            <a:r>
              <a:rPr lang="ru-RU" dirty="0"/>
              <a:t>происходят, позитивны, продуктивны и не выходят за рамки ограничений по времени.</a:t>
            </a:r>
            <a:endParaRPr lang="en-US" dirty="0"/>
          </a:p>
          <a:p>
            <a:endParaRPr lang="en-US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498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171184-6C7A-A946-B8D6-5ABB0C708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594"/>
            <a:ext cx="10515600" cy="613070"/>
          </a:xfrm>
        </p:spPr>
        <p:txBody>
          <a:bodyPr>
            <a:normAutofit fontScale="90000"/>
          </a:bodyPr>
          <a:lstStyle/>
          <a:p>
            <a:r>
              <a:rPr lang="ru-RU" dirty="0"/>
              <a:t>Скрам-мастер (</a:t>
            </a:r>
            <a:r>
              <a:rPr lang="en" dirty="0"/>
              <a:t>Scrum Master)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984B3D-5A13-A94A-856D-2975D80A2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6419"/>
            <a:ext cx="10515600" cy="5060544"/>
          </a:xfrm>
        </p:spPr>
        <p:txBody>
          <a:bodyPr/>
          <a:lstStyle/>
          <a:p>
            <a:r>
              <a:rPr lang="ru-RU" dirty="0"/>
              <a:t>Помогает внедрять скрам</a:t>
            </a:r>
          </a:p>
          <a:p>
            <a:r>
              <a:rPr lang="ru-RU" dirty="0"/>
              <a:t>Отвечает за процесс (как)</a:t>
            </a:r>
          </a:p>
          <a:p>
            <a:r>
              <a:rPr lang="ru-RU" dirty="0"/>
              <a:t>Учитель</a:t>
            </a:r>
          </a:p>
          <a:p>
            <a:r>
              <a:rPr lang="ru-RU" dirty="0"/>
              <a:t>Наставник </a:t>
            </a:r>
            <a:r>
              <a:rPr lang="en-US" dirty="0"/>
              <a:t>/ </a:t>
            </a:r>
            <a:r>
              <a:rPr lang="ru-RU" dirty="0"/>
              <a:t>коуч</a:t>
            </a:r>
          </a:p>
          <a:p>
            <a:r>
              <a:rPr lang="ru-RU" dirty="0"/>
              <a:t>Модератор (на всех встречах)</a:t>
            </a:r>
          </a:p>
          <a:p>
            <a:r>
              <a:rPr lang="ru-RU" dirty="0"/>
              <a:t>Сторожевой пёс (бдит соблюдение процессов)</a:t>
            </a:r>
          </a:p>
          <a:p>
            <a:r>
              <a:rPr lang="ru-RU" dirty="0"/>
              <a:t>Защитник (команды)</a:t>
            </a:r>
          </a:p>
          <a:p>
            <a:r>
              <a:rPr lang="ru-RU" dirty="0"/>
              <a:t>Устраняет помехи (для команды)</a:t>
            </a:r>
          </a:p>
        </p:txBody>
      </p:sp>
    </p:spTree>
    <p:extLst>
      <p:ext uri="{BB962C8B-B14F-4D97-AF65-F5344CB8AC3E}">
        <p14:creationId xmlns:p14="http://schemas.microsoft.com/office/powerpoint/2010/main" val="1510456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15D4D0-BFB5-D1DF-9D8F-7F8358EE6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2024" y="0"/>
            <a:ext cx="4069976" cy="271331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3479E4-7C6C-8B4D-A2A2-8022C8FF2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События </a:t>
            </a:r>
            <a:r>
              <a:rPr lang="en" dirty="0"/>
              <a:t>Scrum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5A5E40-953E-0B4F-B568-7EEFF4D36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516"/>
            <a:ext cx="10515600" cy="4571447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Разработка ведётся итерациями (спринтами).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" dirty="0"/>
              <a:t>Sprint — </a:t>
            </a:r>
            <a:r>
              <a:rPr lang="ru-RU" dirty="0"/>
              <a:t>это контейнер для всех остальных событий:</a:t>
            </a:r>
          </a:p>
          <a:p>
            <a:r>
              <a:rPr lang="ru-RU" dirty="0"/>
              <a:t>Вначале спринта: </a:t>
            </a:r>
            <a:r>
              <a:rPr lang="ru-RU" b="1" dirty="0"/>
              <a:t>Планирование спринта </a:t>
            </a:r>
            <a:r>
              <a:rPr lang="ru-RU" dirty="0"/>
              <a:t>(</a:t>
            </a:r>
            <a:r>
              <a:rPr lang="en" dirty="0"/>
              <a:t>Sprint Planning</a:t>
            </a:r>
            <a:r>
              <a:rPr lang="ru-RU" dirty="0"/>
              <a:t>)</a:t>
            </a:r>
          </a:p>
          <a:p>
            <a:r>
              <a:rPr lang="ru-RU" dirty="0"/>
              <a:t>Ежедневно: Стендап </a:t>
            </a:r>
            <a:r>
              <a:rPr lang="en-US" dirty="0"/>
              <a:t>/ </a:t>
            </a:r>
            <a:r>
              <a:rPr lang="ru-RU" b="1" dirty="0"/>
              <a:t>Дейли</a:t>
            </a:r>
            <a:r>
              <a:rPr lang="ru-RU" dirty="0"/>
              <a:t> (</a:t>
            </a:r>
            <a:r>
              <a:rPr lang="en-US" dirty="0"/>
              <a:t>Standup, Daily meeting, Daily scrum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В конце спринта: </a:t>
            </a:r>
            <a:r>
              <a:rPr lang="ru-RU" b="1" dirty="0"/>
              <a:t>Демо</a:t>
            </a:r>
            <a:r>
              <a:rPr lang="ru-RU" dirty="0"/>
              <a:t> </a:t>
            </a:r>
            <a:r>
              <a:rPr lang="en-US" dirty="0"/>
              <a:t>/ </a:t>
            </a:r>
            <a:r>
              <a:rPr lang="ru-RU" dirty="0"/>
              <a:t>Ревью спринта (</a:t>
            </a:r>
            <a:r>
              <a:rPr lang="en-US" dirty="0"/>
              <a:t>Demo, </a:t>
            </a:r>
            <a:r>
              <a:rPr lang="en" dirty="0"/>
              <a:t>Sprint Review</a:t>
            </a:r>
            <a:r>
              <a:rPr lang="ru-RU" dirty="0"/>
              <a:t>)</a:t>
            </a:r>
          </a:p>
          <a:p>
            <a:r>
              <a:rPr lang="ru-RU" dirty="0"/>
              <a:t>В конце спринта: </a:t>
            </a:r>
            <a:r>
              <a:rPr lang="ru-RU" b="1" dirty="0"/>
              <a:t>Ретроспектива</a:t>
            </a:r>
            <a:r>
              <a:rPr lang="ru-RU" dirty="0"/>
              <a:t> (</a:t>
            </a:r>
            <a:r>
              <a:rPr lang="en" dirty="0"/>
              <a:t>Sprint Retrospective</a:t>
            </a:r>
            <a:r>
              <a:rPr lang="ru-RU" dirty="0"/>
              <a:t>)</a:t>
            </a:r>
            <a:endParaRPr lang="en-US" dirty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07343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2B87EF-DBFA-FFC4-747C-5ACEA7B47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051" y="-113481"/>
            <a:ext cx="3014949" cy="150747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62E18E-71D2-1A4E-BAFB-945B37FB0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722"/>
          </a:xfrm>
        </p:spPr>
        <p:txBody>
          <a:bodyPr/>
          <a:lstStyle/>
          <a:p>
            <a:r>
              <a:rPr lang="ru-RU" dirty="0"/>
              <a:t>Итерация / спринт (</a:t>
            </a:r>
            <a:r>
              <a:rPr lang="en" dirty="0"/>
              <a:t>Sprint)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E50C7F-F137-844D-8D38-276914F8F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994"/>
            <a:ext cx="10515600" cy="5427179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В конце каждой итерации (спринта) демонстрируется полностью доделанная за итерацию функциональность (</a:t>
            </a:r>
            <a:r>
              <a:rPr lang="en-US" dirty="0"/>
              <a:t>product increment</a:t>
            </a:r>
            <a:r>
              <a:rPr lang="ru-RU" dirty="0"/>
              <a:t>).</a:t>
            </a:r>
          </a:p>
          <a:p>
            <a:r>
              <a:rPr lang="ru-RU" dirty="0"/>
              <a:t>Длина итерации — от 1 до 4 недель. Типичная длина итерации — 2 недели.</a:t>
            </a:r>
            <a:endParaRPr lang="en-US" dirty="0"/>
          </a:p>
          <a:p>
            <a:pPr lvl="1"/>
            <a:r>
              <a:rPr lang="ru-RU" dirty="0"/>
              <a:t>Длина итерации должна быть достаточно длинной, чтобы позволять выпустить инкремент продукта</a:t>
            </a:r>
          </a:p>
          <a:p>
            <a:pPr lvl="1"/>
            <a:r>
              <a:rPr lang="ru-RU" dirty="0"/>
              <a:t>Может использоваться не только для разработки ПО, но и </a:t>
            </a:r>
            <a:r>
              <a:rPr lang="en-US" dirty="0"/>
              <a:t>hardware</a:t>
            </a:r>
          </a:p>
          <a:p>
            <a:r>
              <a:rPr lang="ru-RU" dirty="0"/>
              <a:t>В течение одной итерации команда общается с заказчиками, анализирует, пробует, разрабатывает и тестирует код</a:t>
            </a:r>
          </a:p>
          <a:p>
            <a:r>
              <a:rPr lang="ru-RU" dirty="0"/>
              <a:t>Заказчики смотрят на результаты работы.</a:t>
            </a:r>
            <a:endParaRPr lang="en-US" dirty="0"/>
          </a:p>
          <a:p>
            <a:r>
              <a:rPr lang="ru-RU" dirty="0"/>
              <a:t>Все предложения по улучшению планируются на последующие итерации.</a:t>
            </a:r>
            <a:endParaRPr lang="en-US" dirty="0"/>
          </a:p>
          <a:p>
            <a:r>
              <a:rPr lang="ru-RU" dirty="0"/>
              <a:t>Внутри итерации заказчики стараются воздерживаться от изменения требований.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5193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B8BCC3-6CBC-7644-87FA-57E4ECD14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187"/>
            <a:ext cx="10515600" cy="947308"/>
          </a:xfrm>
        </p:spPr>
        <p:txBody>
          <a:bodyPr/>
          <a:lstStyle/>
          <a:p>
            <a:r>
              <a:rPr lang="ru-RU" dirty="0"/>
              <a:t>Примеры инкрементальной ценности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BAA54E-A26E-C74A-ADED-065BAAACB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2060"/>
            <a:ext cx="9736567" cy="1918036"/>
          </a:xfrm>
        </p:spPr>
        <p:txBody>
          <a:bodyPr/>
          <a:lstStyle/>
          <a:p>
            <a:r>
              <a:rPr lang="ru-RU" dirty="0"/>
              <a:t>Строим кафе для туристов на популярном туристическом маршруте</a:t>
            </a:r>
          </a:p>
          <a:p>
            <a:r>
              <a:rPr lang="ru-RU" dirty="0"/>
              <a:t>Строим приют для кошек</a:t>
            </a:r>
          </a:p>
          <a:p>
            <a:r>
              <a:rPr lang="ru-RU" dirty="0"/>
              <a:t>Голодный муж приходит с работы, и его надо накормить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1D2556-C479-9FAD-763D-8C8C3C2AF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569" y="3743661"/>
            <a:ext cx="4674431" cy="311433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B75D9BC-5E46-D277-9D1F-40C3477C9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861995"/>
            <a:ext cx="4505271" cy="29960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2822F4-FF88-8CE4-34BC-C512E2D8D265}"/>
              </a:ext>
            </a:extLst>
          </p:cNvPr>
          <p:cNvSpPr txBox="1"/>
          <p:nvPr/>
        </p:nvSpPr>
        <p:spPr>
          <a:xfrm>
            <a:off x="4674432" y="3821490"/>
            <a:ext cx="27268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Пример с банком (</a:t>
            </a:r>
            <a:r>
              <a:rPr lang="en-US" dirty="0"/>
              <a:t>SMS-</a:t>
            </a:r>
            <a:r>
              <a:rPr lang="ru-RU" dirty="0"/>
              <a:t>рассылка)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Интернет-магазин (бизиборды)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Приложение для тестирования билетов ПДД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dirty="0"/>
              <a:t>Какую ценность я принесу в этот спринт?</a:t>
            </a:r>
          </a:p>
        </p:txBody>
      </p:sp>
    </p:spTree>
    <p:extLst>
      <p:ext uri="{BB962C8B-B14F-4D97-AF65-F5344CB8AC3E}">
        <p14:creationId xmlns:p14="http://schemas.microsoft.com/office/powerpoint/2010/main" val="15893000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F5AA81-10BF-2A4A-B34E-25922616B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863" y="242306"/>
            <a:ext cx="10515600" cy="666233"/>
          </a:xfrm>
        </p:spPr>
        <p:txBody>
          <a:bodyPr>
            <a:normAutofit fontScale="90000"/>
          </a:bodyPr>
          <a:lstStyle/>
          <a:p>
            <a:r>
              <a:rPr lang="ru-RU" dirty="0"/>
              <a:t>Итерация / спринт (</a:t>
            </a:r>
            <a:r>
              <a:rPr lang="en" dirty="0"/>
              <a:t>Sprint)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405D1B-5948-6449-97E5-D3122287A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415" y="1062710"/>
            <a:ext cx="11159169" cy="5723328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Первым спринтом обычно «дизайн-спринт»</a:t>
            </a:r>
            <a:endParaRPr lang="en-US" dirty="0"/>
          </a:p>
          <a:p>
            <a:pPr lvl="1"/>
            <a:r>
              <a:rPr lang="ru-RU" dirty="0"/>
              <a:t>Изучаем рынок, предметную область, проводим исследования, рисуем макеты, разрабатываем архитектуру</a:t>
            </a:r>
          </a:p>
          <a:p>
            <a:r>
              <a:rPr lang="ru-RU" dirty="0"/>
              <a:t>В конце каждой итерации есть готовый </a:t>
            </a:r>
            <a:r>
              <a:rPr lang="ru-RU" b="1" dirty="0"/>
              <a:t>инкремент продукта</a:t>
            </a:r>
            <a:r>
              <a:rPr lang="en-US" b="1" dirty="0"/>
              <a:t> </a:t>
            </a:r>
            <a:r>
              <a:rPr lang="ru-RU" dirty="0"/>
              <a:t>(</a:t>
            </a:r>
            <a:r>
              <a:rPr lang="en-US" dirty="0"/>
              <a:t>product increment</a:t>
            </a:r>
            <a:r>
              <a:rPr lang="ru-RU" dirty="0"/>
              <a:t>)</a:t>
            </a:r>
          </a:p>
          <a:p>
            <a:pPr lvl="1"/>
            <a:r>
              <a:rPr lang="ru-RU" dirty="0"/>
              <a:t>Должно быть что показать заказчику в конце</a:t>
            </a:r>
          </a:p>
          <a:p>
            <a:r>
              <a:rPr lang="ru-RU" dirty="0"/>
              <a:t>Фичи, которые начинаются в эту итерацию, в ней же и доделываются</a:t>
            </a:r>
          </a:p>
          <a:p>
            <a:pPr lvl="1"/>
            <a:r>
              <a:rPr lang="ru-RU" dirty="0"/>
              <a:t>Разработка фичи включает тестирование и исправление найденных багов, «от и до»</a:t>
            </a:r>
          </a:p>
          <a:p>
            <a:r>
              <a:rPr lang="ru-RU" dirty="0"/>
              <a:t>Команда соблюдает приоритеты фич, установленные </a:t>
            </a:r>
            <a:r>
              <a:rPr lang="en-US" dirty="0"/>
              <a:t>PO</a:t>
            </a:r>
            <a:endParaRPr lang="ru-RU" dirty="0"/>
          </a:p>
          <a:p>
            <a:r>
              <a:rPr lang="ru-RU" dirty="0"/>
              <a:t>В большинстве случаев команда делает то, что было запланировано: иногда чуть больше, иногда чуть меньше</a:t>
            </a:r>
          </a:p>
          <a:p>
            <a:r>
              <a:rPr lang="ru-RU" dirty="0">
                <a:solidFill>
                  <a:srgbClr val="00B050"/>
                </a:solidFill>
              </a:rPr>
              <a:t>Что можно поделать, если всё сделали и осталось время до конца спринта?</a:t>
            </a:r>
          </a:p>
          <a:p>
            <a:r>
              <a:rPr lang="ru-RU" dirty="0"/>
              <a:t>Команда сообщает </a:t>
            </a:r>
            <a:r>
              <a:rPr lang="en-US" dirty="0"/>
              <a:t>PO</a:t>
            </a:r>
            <a:r>
              <a:rPr lang="ru-RU" dirty="0"/>
              <a:t>, когда отстаёт от плана итерации</a:t>
            </a:r>
          </a:p>
          <a:p>
            <a:pPr lvl="1"/>
            <a:r>
              <a:rPr lang="ru-RU" dirty="0"/>
              <a:t>В случае отставания от плана команда предпринимает корректирующие действия</a:t>
            </a:r>
          </a:p>
          <a:p>
            <a:r>
              <a:rPr lang="ru-RU" dirty="0"/>
              <a:t>Для каждой фичи команда знает, каким образом и от кого получить необходимую дополнительную информацию в случае необходимости</a:t>
            </a:r>
          </a:p>
          <a:p>
            <a:r>
              <a:rPr lang="ru-RU" dirty="0"/>
              <a:t>Проблемы обнаруживаются быстро и обсуждаются командой сразу же</a:t>
            </a:r>
          </a:p>
          <a:p>
            <a:r>
              <a:rPr lang="ru-RU" dirty="0"/>
              <a:t>Длина итерации не меняется после каждой итерации</a:t>
            </a:r>
          </a:p>
          <a:p>
            <a:r>
              <a:rPr lang="ru-RU" dirty="0"/>
              <a:t>Вся незапланированная работа учитывается</a:t>
            </a:r>
          </a:p>
          <a:p>
            <a:r>
              <a:rPr lang="ru-RU" dirty="0"/>
              <a:t>Не более одного дня задержки между итерациями</a:t>
            </a:r>
          </a:p>
        </p:txBody>
      </p:sp>
    </p:spTree>
    <p:extLst>
      <p:ext uri="{BB962C8B-B14F-4D97-AF65-F5344CB8AC3E}">
        <p14:creationId xmlns:p14="http://schemas.microsoft.com/office/powerpoint/2010/main" val="765927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EB065F-619D-5C43-B2E8-87BE4E042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09" y="281360"/>
            <a:ext cx="4636004" cy="358236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87705A5-6814-324F-8147-1DA153A53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725" y="2860157"/>
            <a:ext cx="4636004" cy="358236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05E4374-61C6-5D42-820A-1320BCA72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594" y="148855"/>
            <a:ext cx="4004698" cy="566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89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5FF366-342B-A2B7-3F86-DDB032518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0700"/>
            <a:ext cx="5295900" cy="25273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C1C891-842D-3C4B-BA2B-074ECE70A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84" y="300578"/>
            <a:ext cx="10940902" cy="613070"/>
          </a:xfrm>
        </p:spPr>
        <p:txBody>
          <a:bodyPr>
            <a:normAutofit/>
          </a:bodyPr>
          <a:lstStyle/>
          <a:p>
            <a:r>
              <a:rPr lang="ru-RU" sz="3600" dirty="0"/>
              <a:t>Планирование итерации / спринта (</a:t>
            </a:r>
            <a:r>
              <a:rPr lang="en" sz="3600" dirty="0"/>
              <a:t>sprint planning)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59EDC8-DE2F-6C42-AAB6-15A556361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3920" y="1129551"/>
            <a:ext cx="9614584" cy="4658062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Встреча, на которой команда и </a:t>
            </a:r>
            <a:r>
              <a:rPr lang="en" dirty="0"/>
              <a:t>PO </a:t>
            </a:r>
            <a:r>
              <a:rPr lang="ru-RU" dirty="0"/>
              <a:t>планируют итерацию.</a:t>
            </a:r>
            <a:endParaRPr lang="en-US" dirty="0"/>
          </a:p>
          <a:p>
            <a:r>
              <a:rPr lang="en" dirty="0"/>
              <a:t>PO </a:t>
            </a:r>
            <a:r>
              <a:rPr lang="ru-RU" dirty="0"/>
              <a:t>ставит </a:t>
            </a:r>
            <a:r>
              <a:rPr lang="ru-RU" b="1" dirty="0"/>
              <a:t>цели спринта </a:t>
            </a:r>
            <a:r>
              <a:rPr lang="ru-RU" dirty="0"/>
              <a:t>и представляет фичи (пользовательские истории</a:t>
            </a:r>
            <a:r>
              <a:rPr lang="en-US" dirty="0"/>
              <a:t>, user stories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Команда декомпозирует фичи на технические задачи и совместно оценивает их.</a:t>
            </a:r>
          </a:p>
          <a:p>
            <a:pPr lvl="1"/>
            <a:r>
              <a:rPr lang="ru-RU" dirty="0"/>
              <a:t>Декомпозиция задачи должна быть достаточно детальной. Для двухнедельной итерации рекомендованная длительность технической задачи – порядка дня (не более двух дней)</a:t>
            </a:r>
          </a:p>
          <a:p>
            <a:pPr lvl="1"/>
            <a:r>
              <a:rPr lang="en-US" dirty="0"/>
              <a:t>Planning poker</a:t>
            </a:r>
            <a:r>
              <a:rPr lang="ru-RU" dirty="0"/>
              <a:t>;</a:t>
            </a:r>
            <a:r>
              <a:rPr lang="en-US" dirty="0"/>
              <a:t> </a:t>
            </a:r>
            <a:r>
              <a:rPr lang="ru-RU" dirty="0"/>
              <a:t>стоимость </a:t>
            </a:r>
            <a:r>
              <a:rPr lang="en-US" dirty="0"/>
              <a:t>user story</a:t>
            </a:r>
            <a:r>
              <a:rPr lang="ru-RU" dirty="0"/>
              <a:t> = сумма стоимости тех. задач</a:t>
            </a:r>
            <a:endParaRPr lang="en-US" dirty="0"/>
          </a:p>
          <a:p>
            <a:r>
              <a:rPr lang="ru-RU" dirty="0"/>
              <a:t>Итоговый план таймбоксится, то есть в него включаются только те фичи, которые команда планирует успеть сделать в итерации</a:t>
            </a:r>
            <a:endParaRPr lang="en-US" dirty="0"/>
          </a:p>
          <a:p>
            <a:pPr lvl="1"/>
            <a:r>
              <a:rPr lang="ru-RU" dirty="0"/>
              <a:t>Для таймбоксинга спринта используется Скорость (</a:t>
            </a:r>
            <a:r>
              <a:rPr lang="en-US" dirty="0"/>
              <a:t>Velocity) </a:t>
            </a:r>
            <a:r>
              <a:rPr lang="ru-RU" dirty="0"/>
              <a:t>команды</a:t>
            </a:r>
          </a:p>
          <a:p>
            <a:pPr lvl="1"/>
            <a:r>
              <a:rPr lang="ru-RU" dirty="0"/>
              <a:t>Например, всего за спринт мы успеваем сделать 100 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SP</a:t>
            </a:r>
            <a:r>
              <a:rPr lang="en-US" dirty="0"/>
              <a:t>, </a:t>
            </a:r>
            <a:r>
              <a:rPr lang="ru-RU" dirty="0"/>
              <a:t>значит берём не больше</a:t>
            </a:r>
            <a:endParaRPr lang="en-US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D687BCD-D83B-710E-B922-B442E7FD8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8080" y="5594350"/>
            <a:ext cx="15875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85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E885A1-5540-2059-B691-B2959E3A9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820" y="3426411"/>
            <a:ext cx="4381947" cy="343158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1AA541-0627-16A6-4DF1-BD2E46D6E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075" y="291305"/>
            <a:ext cx="6864275" cy="779463"/>
          </a:xfrm>
        </p:spPr>
        <p:txBody>
          <a:bodyPr/>
          <a:lstStyle/>
          <a:p>
            <a:r>
              <a:rPr lang="en-US" dirty="0"/>
              <a:t>Planning poker</a:t>
            </a:r>
            <a:r>
              <a:rPr lang="ru-RU" dirty="0"/>
              <a:t> /</a:t>
            </a:r>
            <a:r>
              <a:rPr lang="en-US" dirty="0"/>
              <a:t> Story Points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4D1DC0-5EBE-6794-C942-AF488B123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136" y="1087489"/>
            <a:ext cx="8305800" cy="5479205"/>
          </a:xfrm>
        </p:spPr>
        <p:txBody>
          <a:bodyPr>
            <a:normAutofit lnSpcReduction="10000"/>
          </a:bodyPr>
          <a:lstStyle/>
          <a:p>
            <a:r>
              <a:rPr lang="en" b="0" i="0" dirty="0">
                <a:solidFill>
                  <a:srgbClr val="24292F"/>
                </a:solidFill>
                <a:effectLst/>
                <a:latin typeface="-apple-system"/>
              </a:rPr>
              <a:t>Story Point — </a:t>
            </a:r>
            <a:r>
              <a:rPr lang="ru-RU" b="0" i="0" dirty="0">
                <a:solidFill>
                  <a:srgbClr val="24292F"/>
                </a:solidFill>
                <a:effectLst/>
                <a:latin typeface="-apple-system"/>
              </a:rPr>
              <a:t>ваша собственная единица измерения, у разных команд 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S</a:t>
            </a:r>
            <a:r>
              <a:rPr lang="en-US" dirty="0">
                <a:solidFill>
                  <a:srgbClr val="24292F"/>
                </a:solidFill>
                <a:latin typeface="-apple-system"/>
              </a:rPr>
              <a:t>P </a:t>
            </a:r>
            <a:r>
              <a:rPr lang="ru-RU" dirty="0">
                <a:solidFill>
                  <a:srgbClr val="24292F"/>
                </a:solidFill>
                <a:latin typeface="-apple-system"/>
              </a:rPr>
              <a:t>разные</a:t>
            </a:r>
          </a:p>
          <a:p>
            <a:pPr lvl="1"/>
            <a:r>
              <a:rPr lang="ru-RU" b="0" i="0" dirty="0">
                <a:solidFill>
                  <a:srgbClr val="24292F"/>
                </a:solidFill>
                <a:effectLst/>
                <a:latin typeface="-apple-system"/>
              </a:rPr>
              <a:t>Определяемся каким будет 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SP </a:t>
            </a:r>
            <a:r>
              <a:rPr lang="ru-RU" b="0" i="0" dirty="0">
                <a:solidFill>
                  <a:srgbClr val="24292F"/>
                </a:solidFill>
                <a:effectLst/>
                <a:latin typeface="-apple-system"/>
              </a:rPr>
              <a:t>для нас. Например, форма регистрации стоит 10 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SP</a:t>
            </a:r>
          </a:p>
          <a:p>
            <a:pPr lvl="1"/>
            <a:r>
              <a:rPr lang="ru-RU" b="0" i="0" dirty="0">
                <a:solidFill>
                  <a:srgbClr val="24292F"/>
                </a:solidFill>
                <a:effectLst/>
                <a:latin typeface="-apple-system"/>
              </a:rPr>
              <a:t>Решаем навскидку, сколько 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SP </a:t>
            </a:r>
            <a:r>
              <a:rPr lang="ru-RU" b="0" i="0" dirty="0">
                <a:solidFill>
                  <a:srgbClr val="24292F"/>
                </a:solidFill>
                <a:effectLst/>
                <a:latin typeface="-apple-system"/>
              </a:rPr>
              <a:t>вы готовы сделать за 1 спринт</a:t>
            </a:r>
          </a:p>
          <a:p>
            <a:r>
              <a:rPr lang="ru-RU" b="0" i="0" dirty="0">
                <a:solidFill>
                  <a:srgbClr val="24292F"/>
                </a:solidFill>
                <a:effectLst/>
                <a:latin typeface="-apple-system"/>
              </a:rPr>
              <a:t>Декомпозировать </a:t>
            </a:r>
            <a:r>
              <a:rPr lang="en" b="0" i="0" dirty="0">
                <a:solidFill>
                  <a:srgbClr val="24292F"/>
                </a:solidFill>
                <a:effectLst/>
                <a:latin typeface="-apple-system"/>
              </a:rPr>
              <a:t>user story </a:t>
            </a:r>
            <a:r>
              <a:rPr lang="ru-RU" b="0" i="0" dirty="0">
                <a:solidFill>
                  <a:srgbClr val="24292F"/>
                </a:solidFill>
                <a:effectLst/>
                <a:latin typeface="-apple-system"/>
              </a:rPr>
              <a:t>на технические задачи</a:t>
            </a:r>
          </a:p>
          <a:p>
            <a:r>
              <a:rPr lang="ru-RU" dirty="0">
                <a:solidFill>
                  <a:srgbClr val="24292F"/>
                </a:solidFill>
                <a:latin typeface="-apple-system"/>
              </a:rPr>
              <a:t>Каждая задача оценивается отдельно с помощью </a:t>
            </a:r>
            <a:r>
              <a:rPr lang="en-US" dirty="0"/>
              <a:t>Planning poker:</a:t>
            </a:r>
          </a:p>
          <a:p>
            <a:pPr lvl="1"/>
            <a:r>
              <a:rPr lang="ru-RU" dirty="0">
                <a:solidFill>
                  <a:srgbClr val="24292F"/>
                </a:solidFill>
                <a:latin typeface="-apple-system"/>
              </a:rPr>
              <a:t>Каждый оценивает задачу в 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SP</a:t>
            </a:r>
            <a:endParaRPr lang="en-US" dirty="0">
              <a:solidFill>
                <a:srgbClr val="24292F"/>
              </a:solidFill>
              <a:latin typeface="-apple-system"/>
            </a:endParaRPr>
          </a:p>
          <a:p>
            <a:pPr lvl="1"/>
            <a:r>
              <a:rPr lang="ru-RU" dirty="0">
                <a:solidFill>
                  <a:srgbClr val="24292F"/>
                </a:solidFill>
                <a:latin typeface="-apple-system"/>
              </a:rPr>
              <a:t>Вскрываемся</a:t>
            </a:r>
          </a:p>
          <a:p>
            <a:pPr lvl="1"/>
            <a:r>
              <a:rPr lang="ru-RU" dirty="0">
                <a:solidFill>
                  <a:srgbClr val="24292F"/>
                </a:solidFill>
                <a:latin typeface="-apple-system"/>
              </a:rPr>
              <a:t>Члены команд с наименьшей и наибольшей оценкой высказываются</a:t>
            </a:r>
          </a:p>
          <a:p>
            <a:pPr lvl="1"/>
            <a:r>
              <a:rPr lang="ru-RU" dirty="0">
                <a:solidFill>
                  <a:srgbClr val="24292F"/>
                </a:solidFill>
                <a:latin typeface="-apple-system"/>
              </a:rPr>
              <a:t>Переголосовываем</a:t>
            </a:r>
          </a:p>
          <a:p>
            <a:pPr lvl="1"/>
            <a:r>
              <a:rPr lang="ru-RU" dirty="0">
                <a:solidFill>
                  <a:srgbClr val="24292F"/>
                </a:solidFill>
                <a:latin typeface="-apple-system"/>
              </a:rPr>
              <a:t>Выбираем среднее / медианное значение</a:t>
            </a:r>
          </a:p>
          <a:p>
            <a:pPr lvl="1"/>
            <a:endParaRPr lang="ru-RU" dirty="0">
              <a:solidFill>
                <a:srgbClr val="24292F"/>
              </a:solidFill>
              <a:latin typeface="-apple-system"/>
            </a:endParaRPr>
          </a:p>
          <a:p>
            <a:pPr lvl="1"/>
            <a:endParaRPr lang="ru-RU" b="0" i="0" dirty="0">
              <a:solidFill>
                <a:srgbClr val="24292F"/>
              </a:solidFill>
              <a:effectLst/>
              <a:latin typeface="-apple-system"/>
            </a:endParaRPr>
          </a:p>
          <a:p>
            <a:endParaRPr lang="ru-RU" b="0" i="0" dirty="0">
              <a:solidFill>
                <a:srgbClr val="24292F"/>
              </a:solidFill>
              <a:effectLst/>
              <a:latin typeface="-apple-system"/>
            </a:endParaRPr>
          </a:p>
          <a:p>
            <a:endParaRPr lang="ru-RU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1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8E91AD7-A4D9-DD81-7CB8-A362662D7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2936" y="-4070"/>
            <a:ext cx="3489064" cy="348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17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CE3D67-1E3E-2149-BCD0-C8C24669F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47" y="134470"/>
            <a:ext cx="10515600" cy="538642"/>
          </a:xfrm>
        </p:spPr>
        <p:txBody>
          <a:bodyPr>
            <a:normAutofit fontScale="90000"/>
          </a:bodyPr>
          <a:lstStyle/>
          <a:p>
            <a:r>
              <a:rPr lang="ru-RU" dirty="0"/>
              <a:t>Планирование спринта (</a:t>
            </a:r>
            <a:r>
              <a:rPr lang="en" dirty="0"/>
              <a:t>sprint planning)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580C34-B0FA-FF46-9595-C076364D2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47" y="913378"/>
            <a:ext cx="11340059" cy="4136191"/>
          </a:xfrm>
        </p:spPr>
        <p:txBody>
          <a:bodyPr>
            <a:normAutofit fontScale="92500" lnSpcReduction="20000"/>
          </a:bodyPr>
          <a:lstStyle/>
          <a:p>
            <a:r>
              <a:rPr lang="en" dirty="0"/>
              <a:t>PO </a:t>
            </a:r>
            <a:r>
              <a:rPr lang="ru-RU" dirty="0"/>
              <a:t>и члены команды участвуют все</a:t>
            </a:r>
          </a:p>
          <a:p>
            <a:r>
              <a:rPr lang="ru-RU" dirty="0"/>
              <a:t>Результат встречи — цель спринта (</a:t>
            </a:r>
            <a:r>
              <a:rPr lang="en-US" dirty="0"/>
              <a:t>sprint goal</a:t>
            </a:r>
            <a:r>
              <a:rPr lang="ru-RU" dirty="0"/>
              <a:t>) и план итерации</a:t>
            </a:r>
            <a:r>
              <a:rPr lang="en-US" dirty="0"/>
              <a:t> (sprint backlog)</a:t>
            </a:r>
            <a:endParaRPr lang="ru-RU" dirty="0"/>
          </a:p>
          <a:p>
            <a:r>
              <a:rPr lang="en-US" dirty="0"/>
              <a:t>User story </a:t>
            </a:r>
            <a:r>
              <a:rPr lang="ru-RU" dirty="0"/>
              <a:t>декомпозируются на тех. задачи.</a:t>
            </a:r>
          </a:p>
          <a:p>
            <a:r>
              <a:rPr lang="ru-RU" dirty="0"/>
              <a:t>Все технические задачи имеют оценки</a:t>
            </a:r>
          </a:p>
          <a:p>
            <a:r>
              <a:rPr lang="ru-RU" dirty="0"/>
              <a:t>Все члены команды согласны с тем, что план может быть выполнен за итерацию,</a:t>
            </a:r>
            <a:br>
              <a:rPr lang="ru-RU" dirty="0"/>
            </a:br>
            <a:r>
              <a:rPr lang="ru-RU" dirty="0"/>
              <a:t>команда обязуется выполнить план итерации</a:t>
            </a:r>
            <a:r>
              <a:rPr lang="en-US" dirty="0"/>
              <a:t> (commitment)</a:t>
            </a:r>
            <a:endParaRPr lang="ru-RU" dirty="0"/>
          </a:p>
          <a:p>
            <a:r>
              <a:rPr lang="ru-RU" dirty="0"/>
              <a:t>Каждая фича имеет приоритет внутри итерации</a:t>
            </a:r>
          </a:p>
          <a:p>
            <a:r>
              <a:rPr lang="ru-RU" dirty="0"/>
              <a:t>На планировании итерации технические задачи не назначаются на конкретных людей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85E0EC-2014-3044-57FE-E5D516E8D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943" y="4636547"/>
            <a:ext cx="4976057" cy="222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0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03E458-859F-5646-9CDC-37CC20CA7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93" y="365125"/>
            <a:ext cx="10515600" cy="591805"/>
          </a:xfrm>
        </p:spPr>
        <p:txBody>
          <a:bodyPr>
            <a:normAutofit fontScale="90000"/>
          </a:bodyPr>
          <a:lstStyle/>
          <a:p>
            <a:r>
              <a:rPr lang="ru-RU" dirty="0"/>
              <a:t>Планирование спринта (</a:t>
            </a:r>
            <a:r>
              <a:rPr lang="en" dirty="0"/>
              <a:t>sprint planning)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222BD1-91E5-CE4C-9E0E-C493434C3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93" y="1063256"/>
            <a:ext cx="11100391" cy="542961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В ходе </a:t>
            </a:r>
            <a:r>
              <a:rPr lang="en" dirty="0"/>
              <a:t>Sprint Planning </a:t>
            </a:r>
            <a:r>
              <a:rPr lang="ru-RU" dirty="0"/>
              <a:t>рассматриваются следующие темы:</a:t>
            </a:r>
          </a:p>
          <a:p>
            <a:pPr marL="514350" indent="-514350">
              <a:buAutoNum type="arabicPeriod"/>
            </a:pPr>
            <a:r>
              <a:rPr lang="ru-RU" dirty="0"/>
              <a:t>Почему этот </a:t>
            </a:r>
            <a:r>
              <a:rPr lang="en" dirty="0"/>
              <a:t>Sprint </a:t>
            </a:r>
            <a:r>
              <a:rPr lang="ru-RU" dirty="0"/>
              <a:t>ценен?</a:t>
            </a:r>
            <a:br>
              <a:rPr lang="ru-RU" dirty="0"/>
            </a:b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Product Owner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предлагает, как можно повысить ценность и практичность продукта в текущем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Sprint.</a:t>
            </a:r>
            <a:b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Затем вся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Scrum Team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совместно определяет </a:t>
            </a:r>
            <a:r>
              <a:rPr lang="ru-R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цель спринта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Sprint Goal,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которая объясняет, почему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Sprint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ценен для заинтересованных лиц</a:t>
            </a:r>
          </a:p>
          <a:p>
            <a:pPr marL="514350" indent="-514350">
              <a:buAutoNum type="arabicPeriod"/>
            </a:pPr>
            <a:r>
              <a:rPr lang="ru-RU" dirty="0"/>
              <a:t>Что может быть готово в этом </a:t>
            </a:r>
            <a:r>
              <a:rPr lang="en" dirty="0"/>
              <a:t>Sprint?</a:t>
            </a:r>
            <a:br>
              <a:rPr lang="ru-RU" dirty="0"/>
            </a:b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Developers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обсуждают с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Product Owner,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какие элементы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Product Backlog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выбрать для включения в текущий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Sprint.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Предварительно проводят оценку трудоёмкости в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Story points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с помощью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Planning Poker.</a:t>
            </a:r>
          </a:p>
          <a:p>
            <a:pPr marL="514350" indent="-514350">
              <a:buAutoNum type="arabicPeriod"/>
            </a:pPr>
            <a:r>
              <a:rPr lang="ru-RU" dirty="0"/>
              <a:t>Как будет выполняться выбранная работа?</a:t>
            </a:r>
            <a:br>
              <a:rPr lang="ru-RU" sz="2400" dirty="0"/>
            </a:b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Developers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для каждого выбранного элемента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Product Backlog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планируют работу, необходимую для создания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Increment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Это делается путем декомпозиции элементов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Product Backlog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на более мелкие задачи продолжительностью не более одного дня.</a:t>
            </a:r>
          </a:p>
          <a:p>
            <a:pPr marL="0" indent="0">
              <a:buNone/>
            </a:pPr>
            <a:r>
              <a:rPr lang="en" sz="3000" dirty="0"/>
              <a:t>Sprint Goal, </a:t>
            </a:r>
            <a:r>
              <a:rPr lang="ru-RU" sz="3000" dirty="0"/>
              <a:t>выбранные элементы </a:t>
            </a:r>
            <a:r>
              <a:rPr lang="en" sz="3000" dirty="0"/>
              <a:t>Product Backlog, </a:t>
            </a:r>
            <a:r>
              <a:rPr lang="ru-RU" sz="3000" dirty="0"/>
              <a:t>плюс план их реализации </a:t>
            </a:r>
            <a:r>
              <a:rPr lang="en-US" sz="3000" dirty="0"/>
              <a:t>(</a:t>
            </a:r>
            <a:r>
              <a:rPr lang="ru-RU" sz="3000" dirty="0"/>
              <a:t>тех. задачи</a:t>
            </a:r>
            <a:r>
              <a:rPr lang="en-US" sz="3000" dirty="0"/>
              <a:t>) </a:t>
            </a:r>
            <a:r>
              <a:rPr lang="ru-RU" sz="3000" dirty="0"/>
              <a:t>вместе называются </a:t>
            </a:r>
            <a:r>
              <a:rPr lang="en" sz="3000" b="1" dirty="0"/>
              <a:t>Sprint Backlog</a:t>
            </a:r>
            <a:r>
              <a:rPr lang="en" sz="3000" dirty="0"/>
              <a:t>.</a:t>
            </a:r>
            <a:endParaRPr lang="en-US" sz="3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4600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550FEC-7E6D-494F-BF7B-025726F6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40" y="406399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ru-RU" dirty="0"/>
              <a:t>Пользовательские истории (</a:t>
            </a:r>
            <a:r>
              <a:rPr lang="en" b="1" dirty="0"/>
              <a:t>User Story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269475-3571-AE4B-978C-E6C31A163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8949"/>
            <a:ext cx="10515600" cy="50180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" dirty="0"/>
              <a:t>User Story (</a:t>
            </a:r>
            <a:r>
              <a:rPr lang="ru-RU" dirty="0"/>
              <a:t>пользовательская история) — короткая формулировка намерения пользователя и что продукт должен сделать для него.</a:t>
            </a:r>
          </a:p>
          <a:p>
            <a:pPr marL="0" indent="0">
              <a:buNone/>
            </a:pPr>
            <a:r>
              <a:rPr lang="ru-RU" b="1" dirty="0"/>
              <a:t>Для чего применяется </a:t>
            </a:r>
            <a:r>
              <a:rPr lang="en" b="1" dirty="0"/>
              <a:t>User Story?</a:t>
            </a:r>
          </a:p>
          <a:p>
            <a:r>
              <a:rPr lang="ru-RU" dirty="0"/>
              <a:t>Для описания элементов бэклога (</a:t>
            </a:r>
            <a:r>
              <a:rPr lang="en-US" dirty="0"/>
              <a:t>Product Backlog </a:t>
            </a:r>
            <a:r>
              <a:rPr lang="ru-RU" dirty="0"/>
              <a:t>и </a:t>
            </a:r>
            <a:r>
              <a:rPr lang="en-US" dirty="0"/>
              <a:t>Sprint Backlog</a:t>
            </a:r>
            <a:r>
              <a:rPr lang="ru-RU" dirty="0"/>
              <a:t>)</a:t>
            </a:r>
          </a:p>
          <a:p>
            <a:r>
              <a:rPr lang="ru-RU" dirty="0"/>
              <a:t>Для лучшего понимания пользователей</a:t>
            </a:r>
          </a:p>
          <a:p>
            <a:r>
              <a:rPr lang="ru-RU" dirty="0"/>
              <a:t>Для описания требований к продукту на понятном для всех языке: пользователей, разработчиков другие заинтересованных лиц</a:t>
            </a:r>
          </a:p>
          <a:p>
            <a:r>
              <a:rPr lang="ru-RU" dirty="0"/>
              <a:t>Для вовлечения в процесс разработки пользователей и заинтересованных лиц</a:t>
            </a:r>
          </a:p>
          <a:p>
            <a:r>
              <a:rPr lang="ru-RU" dirty="0"/>
              <a:t>Для построения </a:t>
            </a:r>
            <a:r>
              <a:rPr lang="en" dirty="0">
                <a:hlinkClick r:id="rId2"/>
              </a:rPr>
              <a:t>User Story Mapping</a:t>
            </a:r>
            <a:endParaRPr lang="en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55231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FE1D9E4-C9EE-FF4E-B9DC-355485308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899" y="321339"/>
            <a:ext cx="3584943" cy="63161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" sz="3600" b="1" dirty="0"/>
              <a:t>User Story</a:t>
            </a:r>
            <a:endParaRPr lang="ru-RU" sz="3600" b="1" dirty="0"/>
          </a:p>
          <a:p>
            <a:pPr marL="0" indent="0">
              <a:buNone/>
            </a:pPr>
            <a:endParaRPr lang="en" sz="3600" b="1" dirty="0"/>
          </a:p>
          <a:p>
            <a:pPr marL="0" indent="0">
              <a:buNone/>
            </a:pPr>
            <a:r>
              <a:rPr lang="en" dirty="0"/>
              <a:t>User Story — </a:t>
            </a:r>
            <a:r>
              <a:rPr lang="ru-RU" dirty="0"/>
              <a:t>это ответы на 3 вопроса, связанные в одно предложение:</a:t>
            </a:r>
          </a:p>
          <a:p>
            <a:r>
              <a:rPr lang="ru-RU" dirty="0"/>
              <a:t>Что это за пользователь?</a:t>
            </a:r>
          </a:p>
          <a:p>
            <a:r>
              <a:rPr lang="ru-RU" dirty="0"/>
              <a:t>Какое действие он хочет выполнить в продукте или какой результат от продукта хочет получить?</a:t>
            </a:r>
          </a:p>
          <a:p>
            <a:r>
              <a:rPr lang="ru-RU" dirty="0"/>
              <a:t>Зачем это ему?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687882-8147-964A-99ED-EFEE54953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823" y="321339"/>
            <a:ext cx="8248300" cy="604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447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4DC896-5D24-FBC5-9A17-7F2FF9EC9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4908" y="-236670"/>
            <a:ext cx="3177092" cy="254415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E30250-E032-AC48-AEE1-B6C023C22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60" y="365125"/>
            <a:ext cx="7402158" cy="644967"/>
          </a:xfrm>
        </p:spPr>
        <p:txBody>
          <a:bodyPr>
            <a:normAutofit fontScale="90000"/>
          </a:bodyPr>
          <a:lstStyle/>
          <a:p>
            <a:r>
              <a:rPr lang="ru-RU" dirty="0"/>
              <a:t>Дейли /</a:t>
            </a:r>
            <a:r>
              <a:rPr lang="en-US" dirty="0"/>
              <a:t> </a:t>
            </a:r>
            <a:r>
              <a:rPr lang="ru-RU" dirty="0"/>
              <a:t>стендап (</a:t>
            </a:r>
            <a:r>
              <a:rPr lang="en-US" dirty="0"/>
              <a:t>Daily scrum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99FA63-454D-1444-A6FE-E0765533D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983" y="1482056"/>
            <a:ext cx="10515600" cy="5049912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Стендап </a:t>
            </a:r>
            <a:r>
              <a:rPr lang="en-US" dirty="0"/>
              <a:t>/ </a:t>
            </a:r>
            <a:r>
              <a:rPr lang="ru-RU" dirty="0"/>
              <a:t>Дейли (</a:t>
            </a:r>
            <a:r>
              <a:rPr lang="en-US" dirty="0"/>
              <a:t>Standup, Daily meeting, Daily scrum</a:t>
            </a:r>
            <a:r>
              <a:rPr lang="ru-RU" dirty="0"/>
              <a:t>).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ru-RU" b="1" dirty="0"/>
              <a:t>Короткая </a:t>
            </a:r>
            <a:r>
              <a:rPr lang="en-US" b="1" dirty="0"/>
              <a:t>(15 </a:t>
            </a:r>
            <a:r>
              <a:rPr lang="ru-RU" b="1" dirty="0"/>
              <a:t>минут</a:t>
            </a:r>
            <a:r>
              <a:rPr lang="en-US" b="1" dirty="0"/>
              <a:t>) </a:t>
            </a:r>
            <a:r>
              <a:rPr lang="ru-RU" b="1" dirty="0"/>
              <a:t>ежедневная встреча</a:t>
            </a:r>
            <a:r>
              <a:rPr lang="ru-RU" dirty="0"/>
              <a:t>, предназначенная для синхронизации работы команды.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ru-RU" dirty="0"/>
              <a:t>Проводит митинг скрам-мастер. Он спрашивает по кругу всех членов команды, задавая 3 вопроса:</a:t>
            </a:r>
          </a:p>
          <a:p>
            <a:pPr marL="360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i="1" dirty="0"/>
              <a:t>1. Что сделано вчера</a:t>
            </a:r>
          </a:p>
          <a:p>
            <a:pPr marL="360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i="1" dirty="0"/>
              <a:t>2. Что будет сделано сегодня?</a:t>
            </a:r>
          </a:p>
          <a:p>
            <a:pPr marL="360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i="1" dirty="0"/>
              <a:t>3. С какими проблемами столкнулся / нужна ли помощь?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ru-RU" dirty="0"/>
              <a:t>Задача скрам-мастера — останавливать такие не относящиеся к теме обсуждения и выносить их за пределы встречи.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0129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DD19B1-3209-B44E-96D0-35DC3CF98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8131"/>
          </a:xfrm>
        </p:spPr>
        <p:txBody>
          <a:bodyPr/>
          <a:lstStyle/>
          <a:p>
            <a:r>
              <a:rPr lang="ru-RU" dirty="0"/>
              <a:t>Дейли /</a:t>
            </a:r>
            <a:r>
              <a:rPr lang="en-US" dirty="0"/>
              <a:t> </a:t>
            </a:r>
            <a:r>
              <a:rPr lang="ru-RU" dirty="0"/>
              <a:t>стендап (</a:t>
            </a:r>
            <a:r>
              <a:rPr lang="en-US" dirty="0"/>
              <a:t>Daily scrum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9C7923-D532-8443-B643-F41B95B1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0335"/>
            <a:ext cx="10515600" cy="4826628"/>
          </a:xfrm>
        </p:spPr>
        <p:txBody>
          <a:bodyPr>
            <a:normAutofit/>
          </a:bodyPr>
          <a:lstStyle/>
          <a:p>
            <a:r>
              <a:rPr lang="ru-RU" dirty="0"/>
              <a:t>Проводится </a:t>
            </a:r>
            <a:r>
              <a:rPr lang="ru-RU" b="1" dirty="0"/>
              <a:t>в одно и то же время в одном и том же месте</a:t>
            </a:r>
          </a:p>
          <a:p>
            <a:r>
              <a:rPr lang="ru-RU" dirty="0"/>
              <a:t>Длительность — </a:t>
            </a:r>
            <a:r>
              <a:rPr lang="ru-RU" b="1" dirty="0"/>
              <a:t>не более 15 минут</a:t>
            </a:r>
          </a:p>
          <a:p>
            <a:r>
              <a:rPr lang="ru-RU" dirty="0"/>
              <a:t>Начинается и заканчивается </a:t>
            </a:r>
            <a:r>
              <a:rPr lang="ru-RU" b="1" dirty="0"/>
              <a:t>вовремя</a:t>
            </a:r>
            <a:r>
              <a:rPr lang="ru-RU" dirty="0"/>
              <a:t> (дисциплина!)</a:t>
            </a:r>
          </a:p>
          <a:p>
            <a:r>
              <a:rPr lang="ru-RU" b="1" dirty="0"/>
              <a:t>Все члены команды участвуют</a:t>
            </a:r>
            <a:r>
              <a:rPr lang="ru-RU" dirty="0"/>
              <a:t> и отвечают на 3 вопроса</a:t>
            </a:r>
          </a:p>
          <a:p>
            <a:r>
              <a:rPr lang="ru-RU" dirty="0"/>
              <a:t>Стендап </a:t>
            </a:r>
            <a:r>
              <a:rPr lang="ru-RU" b="1" dirty="0"/>
              <a:t>не прерывается</a:t>
            </a:r>
          </a:p>
          <a:p>
            <a:r>
              <a:rPr lang="ru-RU" dirty="0"/>
              <a:t>Члены команды </a:t>
            </a:r>
            <a:r>
              <a:rPr lang="ru-RU" b="1" dirty="0"/>
              <a:t>сами выбирают задачи</a:t>
            </a:r>
            <a:r>
              <a:rPr lang="ru-RU" dirty="0"/>
              <a:t> на стендапе</a:t>
            </a:r>
          </a:p>
          <a:p>
            <a:pPr lvl="1"/>
            <a:r>
              <a:rPr lang="ru-RU" dirty="0"/>
              <a:t>Скрам-мастер не раздаёт задачи!</a:t>
            </a:r>
          </a:p>
          <a:p>
            <a:r>
              <a:rPr lang="ru-RU" dirty="0"/>
              <a:t>Члены команды </a:t>
            </a:r>
            <a:r>
              <a:rPr lang="ru-RU" b="1" dirty="0"/>
              <a:t>обращаются друг к другу, а не отчитываются перед скрам-мастером </a:t>
            </a:r>
            <a:r>
              <a:rPr lang="ru-RU" dirty="0"/>
              <a:t>или менеджером</a:t>
            </a:r>
          </a:p>
        </p:txBody>
      </p:sp>
    </p:spTree>
    <p:extLst>
      <p:ext uri="{BB962C8B-B14F-4D97-AF65-F5344CB8AC3E}">
        <p14:creationId xmlns:p14="http://schemas.microsoft.com/office/powerpoint/2010/main" val="27222974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14FE6A-0901-1D47-7E0C-5498917BA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8068" y="4443356"/>
            <a:ext cx="2763932" cy="241464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E1DFE6-3E97-7F4B-BD94-621E50230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411" y="365126"/>
            <a:ext cx="10515600" cy="942680"/>
          </a:xfrm>
        </p:spPr>
        <p:txBody>
          <a:bodyPr>
            <a:normAutofit fontScale="90000"/>
          </a:bodyPr>
          <a:lstStyle/>
          <a:p>
            <a:r>
              <a:rPr lang="ru-RU" dirty="0"/>
              <a:t>Демо (</a:t>
            </a:r>
            <a:r>
              <a:rPr lang="en" dirty="0"/>
              <a:t>Demo) / </a:t>
            </a:r>
            <a:r>
              <a:rPr lang="ru-RU" dirty="0"/>
              <a:t>Ревью спринта (</a:t>
            </a:r>
            <a:r>
              <a:rPr lang="en" dirty="0"/>
              <a:t>Sprint Review)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B19119-F935-4F41-8A2D-38F380B7B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349" y="1467292"/>
            <a:ext cx="10515600" cy="4933507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Цель демо — </a:t>
            </a:r>
            <a:r>
              <a:rPr lang="ru-RU" b="1" dirty="0"/>
              <a:t>показать сделанное за спринт</a:t>
            </a:r>
            <a:r>
              <a:rPr lang="ru-RU" dirty="0"/>
              <a:t>, рассказать </a:t>
            </a:r>
            <a:r>
              <a:rPr lang="en" dirty="0"/>
              <a:t>PO </a:t>
            </a:r>
            <a:r>
              <a:rPr lang="ru-RU" dirty="0"/>
              <a:t>и всем </a:t>
            </a:r>
            <a:r>
              <a:rPr lang="en-US" dirty="0"/>
              <a:t>Stakeholders </a:t>
            </a:r>
            <a:r>
              <a:rPr lang="ru-RU" dirty="0"/>
              <a:t>о прогрессе и получить с них обратную связь.</a:t>
            </a:r>
            <a:endParaRPr lang="en-US" dirty="0"/>
          </a:p>
          <a:p>
            <a:r>
              <a:rPr lang="ru-RU" dirty="0"/>
              <a:t>Демо проводится в конце каждой итерации.</a:t>
            </a:r>
            <a:endParaRPr lang="en-US" dirty="0"/>
          </a:p>
          <a:p>
            <a:r>
              <a:rPr lang="ru-RU" dirty="0"/>
              <a:t>Команда показывает результаты своей работы, последовательно показывая сделанные фичи / пользовательские истории.</a:t>
            </a:r>
            <a:endParaRPr lang="en-US" dirty="0"/>
          </a:p>
          <a:p>
            <a:r>
              <a:rPr lang="ru-RU" b="1" dirty="0"/>
              <a:t>Показывается работающая система </a:t>
            </a:r>
            <a:r>
              <a:rPr lang="ru-RU" dirty="0"/>
              <a:t>(не презентации и не написанные классы)</a:t>
            </a:r>
          </a:p>
          <a:p>
            <a:r>
              <a:rPr lang="ru-RU" dirty="0"/>
              <a:t>Показываются </a:t>
            </a:r>
            <a:r>
              <a:rPr lang="ru-RU" b="1" dirty="0"/>
              <a:t>только сделанные фичи </a:t>
            </a:r>
            <a:r>
              <a:rPr lang="ru-RU" dirty="0"/>
              <a:t>(не доделанные — не показываются)</a:t>
            </a:r>
          </a:p>
          <a:p>
            <a:r>
              <a:rPr lang="ru-RU" b="1" dirty="0"/>
              <a:t>Все заинтересованные лица</a:t>
            </a:r>
            <a:r>
              <a:rPr lang="ru-RU" dirty="0"/>
              <a:t> приглашаются на демо</a:t>
            </a:r>
          </a:p>
          <a:p>
            <a:r>
              <a:rPr lang="ru-RU" dirty="0"/>
              <a:t>Команда получает от заинтересованных лиц </a:t>
            </a:r>
            <a:r>
              <a:rPr lang="ru-RU" b="1" dirty="0"/>
              <a:t>обратную связь</a:t>
            </a:r>
          </a:p>
          <a:p>
            <a:r>
              <a:rPr lang="en" b="1" dirty="0"/>
              <a:t>PO </a:t>
            </a:r>
            <a:r>
              <a:rPr lang="ru-RU" b="1" dirty="0"/>
              <a:t>корректирует </a:t>
            </a:r>
            <a:r>
              <a:rPr lang="en-US" b="1" dirty="0"/>
              <a:t>Product backlog </a:t>
            </a:r>
            <a:r>
              <a:rPr lang="ru-RU" dirty="0"/>
              <a:t>в соответствии с пожеланиями заинтересованных лиц</a:t>
            </a:r>
          </a:p>
        </p:txBody>
      </p:sp>
    </p:spTree>
    <p:extLst>
      <p:ext uri="{BB962C8B-B14F-4D97-AF65-F5344CB8AC3E}">
        <p14:creationId xmlns:p14="http://schemas.microsoft.com/office/powerpoint/2010/main" val="34697620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DBF896-6850-BC7D-3FD9-9610DF81B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278" y="3012141"/>
            <a:ext cx="2305722" cy="324549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0F98EA-848E-4C47-9CAA-07978EEFE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646" y="246539"/>
            <a:ext cx="7205498" cy="1485442"/>
          </a:xfrm>
        </p:spPr>
        <p:txBody>
          <a:bodyPr>
            <a:normAutofit/>
          </a:bodyPr>
          <a:lstStyle/>
          <a:p>
            <a:r>
              <a:rPr lang="ru-RU" dirty="0"/>
              <a:t>Ретроспектива спринта</a:t>
            </a:r>
            <a:br>
              <a:rPr lang="ru-RU" dirty="0"/>
            </a:br>
            <a:r>
              <a:rPr lang="ru-RU" dirty="0"/>
              <a:t>(</a:t>
            </a:r>
            <a:r>
              <a:rPr lang="en" dirty="0"/>
              <a:t>Sprint Retrospective)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E6A54D-397D-C740-8809-92A2AEBA6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646" y="1731981"/>
            <a:ext cx="9721361" cy="512271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Цель </a:t>
            </a:r>
            <a:r>
              <a:rPr lang="en" dirty="0"/>
              <a:t>Sprint Retrospective — </a:t>
            </a:r>
            <a:r>
              <a:rPr lang="ru-RU" b="1" dirty="0"/>
              <a:t>запланировать повышение качества и эффективности</a:t>
            </a:r>
            <a:r>
              <a:rPr lang="ru-RU" dirty="0"/>
              <a:t>.</a:t>
            </a:r>
          </a:p>
          <a:p>
            <a:r>
              <a:rPr lang="en" dirty="0"/>
              <a:t>Scrum Team </a:t>
            </a:r>
            <a:r>
              <a:rPr lang="ru-RU" dirty="0"/>
              <a:t>инспектирует то, как прошел последний </a:t>
            </a:r>
            <a:r>
              <a:rPr lang="en" dirty="0"/>
              <a:t>Sprint </a:t>
            </a:r>
            <a:r>
              <a:rPr lang="ru-RU" dirty="0"/>
              <a:t>в отношении людей, взаимодействий,</a:t>
            </a:r>
            <a:r>
              <a:rPr lang="en-US" dirty="0"/>
              <a:t> </a:t>
            </a:r>
            <a:r>
              <a:rPr lang="ru-RU" dirty="0"/>
              <a:t>процессов, инструментов и определения готовности.</a:t>
            </a:r>
          </a:p>
          <a:p>
            <a:r>
              <a:rPr lang="ru-RU" dirty="0"/>
              <a:t>Что пошло не так и что можно с этим сделать?</a:t>
            </a:r>
          </a:p>
          <a:p>
            <a:r>
              <a:rPr lang="ru-RU" dirty="0"/>
              <a:t>Участники </a:t>
            </a:r>
            <a:r>
              <a:rPr lang="en" dirty="0"/>
              <a:t>Scrum Team </a:t>
            </a:r>
            <a:r>
              <a:rPr lang="ru-RU" dirty="0"/>
              <a:t>обсуждают 3 вопроса:</a:t>
            </a:r>
          </a:p>
          <a:p>
            <a:pPr lvl="1"/>
            <a:r>
              <a:rPr lang="ru-RU" b="1" dirty="0"/>
              <a:t>что прошло хорошо во время </a:t>
            </a:r>
            <a:r>
              <a:rPr lang="en" b="1" dirty="0"/>
              <a:t>Sprint</a:t>
            </a:r>
            <a:r>
              <a:rPr lang="en" dirty="0"/>
              <a:t>,</a:t>
            </a:r>
            <a:endParaRPr lang="ru-RU" dirty="0"/>
          </a:p>
          <a:p>
            <a:pPr lvl="1"/>
            <a:r>
              <a:rPr lang="ru-RU" b="1" dirty="0"/>
              <a:t>с какими проблемами они</a:t>
            </a:r>
            <a:r>
              <a:rPr lang="en-US" b="1" dirty="0"/>
              <a:t> </a:t>
            </a:r>
            <a:r>
              <a:rPr lang="ru-RU" b="1" dirty="0"/>
              <a:t>столкнулись</a:t>
            </a:r>
            <a:r>
              <a:rPr lang="ru-RU" dirty="0"/>
              <a:t>,</a:t>
            </a:r>
          </a:p>
          <a:p>
            <a:pPr lvl="1"/>
            <a:r>
              <a:rPr lang="ru-RU" b="1" dirty="0"/>
              <a:t>как эти проблемы можно решить</a:t>
            </a:r>
            <a:r>
              <a:rPr lang="ru-RU" dirty="0"/>
              <a:t>.</a:t>
            </a:r>
          </a:p>
          <a:p>
            <a:r>
              <a:rPr lang="en" dirty="0"/>
              <a:t>Scrum Team </a:t>
            </a:r>
            <a:r>
              <a:rPr lang="ru-RU" b="1" dirty="0"/>
              <a:t>определяет наиболее полезные </a:t>
            </a:r>
            <a:r>
              <a:rPr lang="ru-RU" dirty="0"/>
              <a:t>для повышения эффективности </a:t>
            </a:r>
            <a:r>
              <a:rPr lang="ru-RU" b="1" dirty="0"/>
              <a:t>изменения</a:t>
            </a:r>
            <a:r>
              <a:rPr lang="ru-RU" dirty="0"/>
              <a:t>.</a:t>
            </a:r>
          </a:p>
          <a:p>
            <a:r>
              <a:rPr lang="ru-RU" dirty="0"/>
              <a:t>Улучшения с самым высоким влиянием </a:t>
            </a:r>
            <a:r>
              <a:rPr lang="ru-RU" b="1" dirty="0"/>
              <a:t>реализуются в кратчайшие сроки</a:t>
            </a:r>
            <a:r>
              <a:rPr lang="ru-RU" dirty="0"/>
              <a:t>. Они могут даже быть</a:t>
            </a:r>
            <a:r>
              <a:rPr lang="en-US" dirty="0"/>
              <a:t> </a:t>
            </a:r>
            <a:r>
              <a:rPr lang="ru-RU" dirty="0"/>
              <a:t>добавлены в </a:t>
            </a:r>
            <a:r>
              <a:rPr lang="en" dirty="0"/>
              <a:t>Sprint Backlog </a:t>
            </a:r>
            <a:r>
              <a:rPr lang="ru-RU" dirty="0"/>
              <a:t>следующего </a:t>
            </a:r>
            <a:r>
              <a:rPr lang="en" dirty="0"/>
              <a:t>Sprint.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2898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659CFB-8A72-3E46-94B3-E83E82F4A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4335"/>
          </a:xfrm>
        </p:spPr>
        <p:txBody>
          <a:bodyPr>
            <a:normAutofit fontScale="90000"/>
          </a:bodyPr>
          <a:lstStyle/>
          <a:p>
            <a:r>
              <a:rPr lang="ru-RU" dirty="0"/>
              <a:t>Выставление итоговой отметки (зачёта)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C04E1E-7E5C-3741-A31F-75504EDAB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3889"/>
            <a:ext cx="10515600" cy="55289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dirty="0"/>
              <a:t>Предположительно, большинство студентов по результатам активной работы должны получить зачёт автоматом.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ru-RU" sz="1800" dirty="0"/>
              <a:t>«Формула успеха» или какие факторы влияют на  автомат (в порядке убывания приоритета):</a:t>
            </a:r>
          </a:p>
          <a:p>
            <a:pPr marL="0" indent="-360000">
              <a:spcBef>
                <a:spcPts val="600"/>
              </a:spcBef>
              <a:buAutoNum type="arabicPeriod"/>
            </a:pPr>
            <a:r>
              <a:rPr lang="ru-RU" sz="1800" u="sng" dirty="0"/>
              <a:t>Командное</a:t>
            </a:r>
            <a:r>
              <a:rPr lang="ru-RU" sz="1800" dirty="0"/>
              <a:t>: Как команда показывала себя на </a:t>
            </a:r>
            <a:r>
              <a:rPr lang="ru-RU" sz="1800" b="1" dirty="0"/>
              <a:t>командных встречах</a:t>
            </a:r>
            <a:r>
              <a:rPr lang="ru-RU" sz="1800" dirty="0"/>
              <a:t> (которые проводятся во время лабораторных работ)</a:t>
            </a:r>
          </a:p>
          <a:p>
            <a:pPr marL="554400" lvl="1" indent="-457200">
              <a:spcBef>
                <a:spcPts val="600"/>
              </a:spcBef>
            </a:pPr>
            <a:r>
              <a:rPr lang="ru-RU" sz="1400" dirty="0"/>
              <a:t>обязательное присутствие всех членов команды на общих встречах (на практических занятиях)!</a:t>
            </a:r>
          </a:p>
          <a:p>
            <a:pPr marL="0" indent="-360000">
              <a:spcBef>
                <a:spcPts val="600"/>
              </a:spcBef>
              <a:buAutoNum type="arabicPeriod"/>
            </a:pPr>
            <a:r>
              <a:rPr lang="ru-RU" sz="1800" u="sng" dirty="0"/>
              <a:t>Личное</a:t>
            </a:r>
            <a:r>
              <a:rPr lang="ru-RU" sz="1800" dirty="0"/>
              <a:t>: Участие на "менеджерских" ролях в команде (</a:t>
            </a:r>
            <a:r>
              <a:rPr lang="en" sz="1800" i="1" dirty="0"/>
              <a:t>scrum master</a:t>
            </a:r>
            <a:r>
              <a:rPr lang="en" sz="1800" dirty="0"/>
              <a:t>, </a:t>
            </a:r>
            <a:r>
              <a:rPr lang="en" sz="1800" i="1" dirty="0"/>
              <a:t>product owner</a:t>
            </a:r>
            <a:r>
              <a:rPr lang="en" sz="1800" dirty="0"/>
              <a:t>, </a:t>
            </a:r>
            <a:r>
              <a:rPr lang="en" sz="1800" i="1" dirty="0"/>
              <a:t>SDM</a:t>
            </a:r>
            <a:r>
              <a:rPr lang="en" sz="1800" dirty="0"/>
              <a:t>, </a:t>
            </a:r>
            <a:r>
              <a:rPr lang="en" sz="1800" i="1" dirty="0"/>
              <a:t>SRM</a:t>
            </a:r>
            <a:r>
              <a:rPr lang="en" sz="1800" dirty="0"/>
              <a:t>, </a:t>
            </a:r>
            <a:r>
              <a:rPr lang="en" sz="1800" i="1" dirty="0"/>
              <a:t>project manager</a:t>
            </a:r>
            <a:r>
              <a:rPr lang="en" sz="1800" dirty="0"/>
              <a:t> </a:t>
            </a:r>
            <a:r>
              <a:rPr lang="ru-RU" sz="1800" dirty="0"/>
              <a:t>и т.д.)</a:t>
            </a:r>
          </a:p>
          <a:p>
            <a:pPr marL="0" indent="-360000">
              <a:spcBef>
                <a:spcPts val="600"/>
              </a:spcBef>
              <a:buAutoNum type="arabicPeriod"/>
            </a:pPr>
            <a:r>
              <a:rPr lang="ru-RU" sz="1800" u="sng" dirty="0"/>
              <a:t>Командное</a:t>
            </a:r>
            <a:r>
              <a:rPr lang="ru-RU" sz="1800" dirty="0"/>
              <a:t>: Насколько команде удалось продвинуться в </a:t>
            </a:r>
            <a:r>
              <a:rPr lang="ru-RU" sz="1800" b="1" dirty="0"/>
              <a:t>разработке продукта</a:t>
            </a:r>
          </a:p>
          <a:p>
            <a:pPr marL="0" indent="-360000">
              <a:spcBef>
                <a:spcPts val="600"/>
              </a:spcBef>
              <a:buAutoNum type="arabicPeriod"/>
            </a:pPr>
            <a:r>
              <a:rPr lang="ru-RU" sz="1800" u="sng" dirty="0"/>
              <a:t>Командное + менеджерское</a:t>
            </a:r>
            <a:r>
              <a:rPr lang="ru-RU" sz="1800" dirty="0"/>
              <a:t>: Насколько команда правильно создавала все артефакты, требующиеся процессом</a:t>
            </a:r>
          </a:p>
          <a:p>
            <a:pPr marL="0" indent="-360000">
              <a:spcBef>
                <a:spcPts val="600"/>
              </a:spcBef>
              <a:buAutoNum type="arabicPeriod"/>
            </a:pPr>
            <a:r>
              <a:rPr lang="ru-RU" sz="1800" u="sng" dirty="0"/>
              <a:t>Личное</a:t>
            </a:r>
            <a:r>
              <a:rPr lang="ru-RU" sz="1800" dirty="0"/>
              <a:t>: Оценка вклада участника команды другими членами команды</a:t>
            </a:r>
          </a:p>
          <a:p>
            <a:pPr marL="0" indent="-360000">
              <a:spcBef>
                <a:spcPts val="600"/>
              </a:spcBef>
              <a:buAutoNum type="arabicPeriod"/>
            </a:pPr>
            <a:r>
              <a:rPr lang="ru-RU" sz="1800" u="sng" dirty="0"/>
              <a:t>Личное</a:t>
            </a:r>
            <a:r>
              <a:rPr lang="ru-RU" sz="1800" dirty="0"/>
              <a:t>: Отчёт каждого члена команды о своей работе за спринт.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ru-RU" sz="1800" dirty="0"/>
              <a:t>Также можно получить бонус будучи персональным ассистентом от группы, который будет помогать по орг. моментам: приглашать пользователей в рабочие инструменты и т.п.</a:t>
            </a:r>
          </a:p>
          <a:p>
            <a:pPr marL="0" indent="0">
              <a:spcBef>
                <a:spcPts val="600"/>
              </a:spcBef>
              <a:buNone/>
            </a:pPr>
            <a:endParaRPr lang="ru-RU" sz="1800" dirty="0"/>
          </a:p>
          <a:p>
            <a:pPr marL="0" indent="0">
              <a:buNone/>
            </a:pPr>
            <a:r>
              <a:rPr lang="ru-RU" sz="1800" dirty="0"/>
              <a:t>В случае, если «формула успеха» показывает неутешительные значения — устный зачёт по теории.</a:t>
            </a:r>
          </a:p>
        </p:txBody>
      </p:sp>
    </p:spTree>
    <p:extLst>
      <p:ext uri="{BB962C8B-B14F-4D97-AF65-F5344CB8AC3E}">
        <p14:creationId xmlns:p14="http://schemas.microsoft.com/office/powerpoint/2010/main" val="8019127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3DCE17-CDAD-314F-9C6F-ECA2E5843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0661"/>
          </a:xfrm>
        </p:spPr>
        <p:txBody>
          <a:bodyPr/>
          <a:lstStyle/>
          <a:p>
            <a:r>
              <a:rPr lang="ru-RU" b="1" dirty="0"/>
              <a:t>Артефакты </a:t>
            </a:r>
            <a:r>
              <a:rPr lang="en" b="1" dirty="0"/>
              <a:t>Scrum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508F49-BFA2-AD41-9AB3-E211E5FD3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7926"/>
            <a:ext cx="10515600" cy="49228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Артефакты </a:t>
            </a:r>
            <a:r>
              <a:rPr lang="en" dirty="0"/>
              <a:t>Scrum </a:t>
            </a:r>
            <a:r>
              <a:rPr lang="ru-RU" dirty="0"/>
              <a:t>отражают работу или ценность. Они спроектированы для максимизации прозрачности информации.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Все должны иметь доступ к артефактам.</a:t>
            </a:r>
          </a:p>
          <a:p>
            <a:r>
              <a:rPr lang="en" dirty="0"/>
              <a:t>Product Vision</a:t>
            </a:r>
          </a:p>
          <a:p>
            <a:r>
              <a:rPr lang="en" dirty="0"/>
              <a:t>Product Backlog</a:t>
            </a:r>
            <a:endParaRPr lang="ru-RU" dirty="0"/>
          </a:p>
          <a:p>
            <a:r>
              <a:rPr lang="en" dirty="0"/>
              <a:t>Sprint Backlog</a:t>
            </a:r>
            <a:endParaRPr lang="ru-RU" dirty="0"/>
          </a:p>
          <a:p>
            <a:r>
              <a:rPr lang="ru-RU" dirty="0"/>
              <a:t>P</a:t>
            </a:r>
            <a:r>
              <a:rPr lang="en-US" dirty="0"/>
              <a:t>roduct </a:t>
            </a:r>
            <a:r>
              <a:rPr lang="en" dirty="0"/>
              <a:t>Increment</a:t>
            </a:r>
          </a:p>
          <a:p>
            <a:r>
              <a:rPr lang="ru-RU" dirty="0"/>
              <a:t>Доска задач (</a:t>
            </a:r>
            <a:r>
              <a:rPr lang="en" dirty="0"/>
              <a:t>Task Board)</a:t>
            </a:r>
          </a:p>
          <a:p>
            <a:r>
              <a:rPr lang="ru-RU" dirty="0"/>
              <a:t>Графики </a:t>
            </a:r>
            <a:r>
              <a:rPr lang="en" dirty="0"/>
              <a:t>/ </a:t>
            </a:r>
            <a:r>
              <a:rPr lang="ru-RU" dirty="0"/>
              <a:t>диаграммы</a:t>
            </a:r>
          </a:p>
          <a:p>
            <a:pPr lvl="1"/>
            <a:r>
              <a:rPr lang="en-US" dirty="0"/>
              <a:t>B</a:t>
            </a:r>
            <a:r>
              <a:rPr lang="en" dirty="0"/>
              <a:t>urndown chart</a:t>
            </a:r>
            <a:endParaRPr lang="ru-RU" dirty="0"/>
          </a:p>
          <a:p>
            <a:pPr lvl="1"/>
            <a:r>
              <a:rPr lang="ru-RU" dirty="0"/>
              <a:t>График скорости команды </a:t>
            </a:r>
            <a:r>
              <a:rPr lang="en-US" dirty="0"/>
              <a:t>Velocity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943D4F-0D07-CB22-7FB1-2CCD18D79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072" y="3055172"/>
            <a:ext cx="5369928" cy="380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895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F86A81-AF58-8148-A0D9-3703F6275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191"/>
          </a:xfrm>
        </p:spPr>
        <p:txBody>
          <a:bodyPr/>
          <a:lstStyle/>
          <a:p>
            <a:r>
              <a:rPr lang="ru-RU" dirty="0"/>
              <a:t>Бэклог продукта (</a:t>
            </a:r>
            <a:r>
              <a:rPr lang="en" dirty="0"/>
              <a:t>Product Backlog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0C7C95-E8CC-994D-9F75-0F0D1A049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7804"/>
            <a:ext cx="10515600" cy="50286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dirty="0"/>
              <a:t>Product Backlog — </a:t>
            </a:r>
            <a:r>
              <a:rPr lang="ru-RU" dirty="0"/>
              <a:t>это </a:t>
            </a:r>
            <a:r>
              <a:rPr lang="ru-RU" b="1" dirty="0"/>
              <a:t>упорядоченный</a:t>
            </a:r>
            <a:r>
              <a:rPr lang="ru-RU" dirty="0"/>
              <a:t> и </a:t>
            </a:r>
            <a:r>
              <a:rPr lang="ru-RU" b="1" dirty="0"/>
              <a:t>постоянно обновляемый </a:t>
            </a:r>
            <a:r>
              <a:rPr lang="ru-RU" dirty="0"/>
              <a:t>список того, что необходимо для улучшения продукта. Это единственный источник работы, выполняемой </a:t>
            </a:r>
            <a:r>
              <a:rPr lang="en" dirty="0"/>
              <a:t>Scrum Team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en" dirty="0"/>
              <a:t>Product Backlog</a:t>
            </a:r>
            <a:r>
              <a:rPr lang="ru-RU" dirty="0"/>
              <a:t> продукта может включать:</a:t>
            </a:r>
          </a:p>
          <a:p>
            <a:r>
              <a:rPr lang="ru-RU" dirty="0"/>
              <a:t>фичи (пользовательские истории, эпики, запросы на изменения)</a:t>
            </a:r>
          </a:p>
          <a:p>
            <a:r>
              <a:rPr lang="ru-RU" dirty="0"/>
              <a:t>баги</a:t>
            </a:r>
          </a:p>
          <a:p>
            <a:r>
              <a:rPr lang="ru-RU" dirty="0"/>
              <a:t>технический долг, технические истории</a:t>
            </a:r>
          </a:p>
          <a:p>
            <a:r>
              <a:rPr lang="ru-RU" dirty="0"/>
              <a:t>задачи, важные для команды, например "провести тренинг", "добавить памяти на машины".</a:t>
            </a:r>
            <a:endParaRPr lang="en-US" dirty="0"/>
          </a:p>
          <a:p>
            <a:pPr marL="0" indent="0">
              <a:buNone/>
            </a:pPr>
            <a:r>
              <a:rPr lang="ru-RU" b="1" dirty="0">
                <a:solidFill>
                  <a:schemeClr val="accent1"/>
                </a:solidFill>
              </a:rPr>
              <a:t>Приверженность: </a:t>
            </a:r>
            <a:r>
              <a:rPr lang="en" b="1" dirty="0">
                <a:solidFill>
                  <a:schemeClr val="accent1"/>
                </a:solidFill>
              </a:rPr>
              <a:t>Product Goal (</a:t>
            </a:r>
            <a:r>
              <a:rPr lang="ru-RU" b="1" dirty="0">
                <a:solidFill>
                  <a:schemeClr val="accent1"/>
                </a:solidFill>
              </a:rPr>
              <a:t>цель продукта</a:t>
            </a:r>
            <a:r>
              <a:rPr lang="en" b="1" dirty="0">
                <a:solidFill>
                  <a:schemeClr val="accent1"/>
                </a:solidFill>
              </a:rPr>
              <a:t>)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620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F4A86F-0070-9B4F-B591-D166161DC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3824"/>
          </a:xfrm>
        </p:spPr>
        <p:txBody>
          <a:bodyPr/>
          <a:lstStyle/>
          <a:p>
            <a:r>
              <a:rPr lang="ru-RU" dirty="0"/>
              <a:t>Бэклог продукта (</a:t>
            </a:r>
            <a:r>
              <a:rPr lang="en" dirty="0"/>
              <a:t>Product Backlog)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9987A5-E5CA-6844-B4F9-1E34A1AA1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7805"/>
            <a:ext cx="10515600" cy="4869158"/>
          </a:xfrm>
        </p:spPr>
        <p:txBody>
          <a:bodyPr/>
          <a:lstStyle/>
          <a:p>
            <a:r>
              <a:rPr lang="ru-RU" dirty="0"/>
              <a:t>содержит фичи (</a:t>
            </a:r>
            <a:r>
              <a:rPr lang="en" dirty="0"/>
              <a:t>user story), </a:t>
            </a:r>
            <a:r>
              <a:rPr lang="ru-RU" dirty="0"/>
              <a:t>а не технические задачи</a:t>
            </a:r>
          </a:p>
          <a:p>
            <a:r>
              <a:rPr lang="ru-RU" dirty="0"/>
              <a:t>виден каждому</a:t>
            </a:r>
          </a:p>
          <a:p>
            <a:r>
              <a:rPr lang="ru-RU" dirty="0"/>
              <a:t>обновляется перед планированием спринта</a:t>
            </a:r>
          </a:p>
          <a:p>
            <a:r>
              <a:rPr lang="en" dirty="0"/>
              <a:t>PO </a:t>
            </a:r>
            <a:r>
              <a:rPr lang="ru-RU" dirty="0"/>
              <a:t>управляет и координирует </a:t>
            </a:r>
            <a:r>
              <a:rPr lang="en" dirty="0"/>
              <a:t>backlog</a:t>
            </a:r>
            <a:endParaRPr lang="ru-RU" dirty="0"/>
          </a:p>
          <a:p>
            <a:r>
              <a:rPr lang="en" dirty="0"/>
              <a:t>PO </a:t>
            </a:r>
            <a:r>
              <a:rPr lang="ru-RU" dirty="0"/>
              <a:t>понимает все фичи / пользовательские истории из бэклога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35ACD5-2418-DB56-4160-775CFF182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589" y="3804846"/>
            <a:ext cx="5356411" cy="305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135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429EC-59AF-DF43-820D-37E80EB8C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81" y="375757"/>
            <a:ext cx="10515600" cy="772559"/>
          </a:xfrm>
        </p:spPr>
        <p:txBody>
          <a:bodyPr/>
          <a:lstStyle/>
          <a:p>
            <a:r>
              <a:rPr lang="ru-RU" dirty="0"/>
              <a:t>Пример </a:t>
            </a:r>
            <a:r>
              <a:rPr lang="en-US" dirty="0"/>
              <a:t>Epic / User story / </a:t>
            </a:r>
            <a:r>
              <a:rPr lang="ru-RU" dirty="0"/>
              <a:t>Тех. задач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953F34-DE9C-4642-BC2A-422B01AFE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181" y="1329070"/>
            <a:ext cx="10515600" cy="543528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Продукт — новая операционная система</a:t>
            </a:r>
            <a:r>
              <a:rPr lang="en-US" dirty="0"/>
              <a:t> (</a:t>
            </a:r>
            <a:r>
              <a:rPr lang="ru-RU" dirty="0"/>
              <a:t>базовый софт</a:t>
            </a:r>
            <a:r>
              <a:rPr lang="en-US" dirty="0"/>
              <a:t>)</a:t>
            </a:r>
            <a:r>
              <a:rPr lang="ru-RU" dirty="0"/>
              <a:t> для смартфона.</a:t>
            </a:r>
          </a:p>
          <a:p>
            <a:r>
              <a:rPr lang="en-US" dirty="0"/>
              <a:t>SMS-</a:t>
            </a:r>
            <a:r>
              <a:rPr lang="ru-RU" dirty="0"/>
              <a:t>сообщения</a:t>
            </a:r>
          </a:p>
          <a:p>
            <a:pPr lvl="1"/>
            <a:r>
              <a:rPr lang="ru-RU" dirty="0"/>
              <a:t>Функция набора и отправки сообщений</a:t>
            </a:r>
          </a:p>
          <a:p>
            <a:pPr lvl="2"/>
            <a:r>
              <a:rPr lang="ru-RU" dirty="0"/>
              <a:t>Разработать буквенно-цифровую экранную клавиатуру</a:t>
            </a:r>
          </a:p>
          <a:p>
            <a:pPr lvl="2"/>
            <a:r>
              <a:rPr lang="ru-RU" dirty="0"/>
              <a:t>Разработать виджет выбора получателя из списка контактов</a:t>
            </a:r>
          </a:p>
          <a:p>
            <a:pPr lvl="1"/>
            <a:r>
              <a:rPr lang="ru-RU" dirty="0"/>
              <a:t>Просмотр входящих сообщений</a:t>
            </a:r>
          </a:p>
          <a:p>
            <a:pPr lvl="2"/>
            <a:r>
              <a:rPr lang="ru-RU" dirty="0"/>
              <a:t>Разработать виджет прокрутки</a:t>
            </a:r>
          </a:p>
          <a:p>
            <a:pPr lvl="2"/>
            <a:r>
              <a:rPr lang="ru-RU" dirty="0"/>
              <a:t>Реализовать поддержку свайпа</a:t>
            </a:r>
          </a:p>
          <a:p>
            <a:pPr lvl="1"/>
            <a:r>
              <a:rPr lang="ru-RU" dirty="0"/>
              <a:t>Поиск сообщений по тексту</a:t>
            </a:r>
          </a:p>
          <a:p>
            <a:pPr lvl="2"/>
            <a:r>
              <a:rPr lang="ru-RU" dirty="0"/>
              <a:t>Мини-поисковый движок на основе нейросетей</a:t>
            </a:r>
          </a:p>
          <a:p>
            <a:pPr lvl="2"/>
            <a:r>
              <a:rPr lang="ru-RU" dirty="0"/>
              <a:t>…</a:t>
            </a:r>
          </a:p>
          <a:p>
            <a:r>
              <a:rPr lang="ru-RU" dirty="0"/>
              <a:t>Звонки</a:t>
            </a:r>
          </a:p>
          <a:p>
            <a:pPr lvl="1"/>
            <a:r>
              <a:rPr lang="ru-RU" dirty="0"/>
              <a:t>…</a:t>
            </a:r>
          </a:p>
          <a:p>
            <a:pPr lvl="2"/>
            <a:r>
              <a:rPr lang="ru-RU" dirty="0"/>
              <a:t>…</a:t>
            </a:r>
          </a:p>
          <a:p>
            <a:r>
              <a:rPr lang="ru-RU" dirty="0"/>
              <a:t>Поддержка устанавливаемых приложений</a:t>
            </a:r>
          </a:p>
          <a:p>
            <a:pPr lvl="1"/>
            <a:r>
              <a:rPr lang="ru-RU" dirty="0"/>
              <a:t>Возможность установки приложения из магазина приложений</a:t>
            </a:r>
          </a:p>
          <a:p>
            <a:pPr lvl="2"/>
            <a:r>
              <a:rPr lang="ru-RU" dirty="0"/>
              <a:t>Разработать формат файла-контейнера для приложений</a:t>
            </a:r>
          </a:p>
          <a:p>
            <a:pPr lvl="1"/>
            <a:endParaRPr lang="ru-RU" dirty="0"/>
          </a:p>
          <a:p>
            <a:pPr lvl="1"/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14739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E546DC-14D8-C14C-9833-11D6CA171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</a:t>
            </a:r>
            <a:r>
              <a:rPr lang="ru-RU" dirty="0" err="1"/>
              <a:t>e</a:t>
            </a:r>
            <a:r>
              <a:rPr lang="en-US" dirty="0"/>
              <a:t>pic / user-story </a:t>
            </a:r>
            <a:r>
              <a:rPr lang="ru-RU" dirty="0"/>
              <a:t>для интернет-магазина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0C0E3E-EBC0-2648-8168-826159525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Заказ (</a:t>
            </a:r>
            <a:r>
              <a:rPr lang="en-US" dirty="0"/>
              <a:t>wizard </a:t>
            </a:r>
            <a:r>
              <a:rPr lang="ru-RU" dirty="0"/>
              <a:t>заказа)</a:t>
            </a:r>
          </a:p>
          <a:p>
            <a:pPr lvl="1"/>
            <a:r>
              <a:rPr lang="ru-RU" dirty="0"/>
              <a:t>«Я как пользователь хочу просмотреть список товаров, чтобы выбрать для себя интересующий товар»</a:t>
            </a:r>
          </a:p>
          <a:p>
            <a:pPr lvl="1"/>
            <a:r>
              <a:rPr lang="ru-RU" dirty="0"/>
              <a:t>Управление корзиной</a:t>
            </a:r>
          </a:p>
          <a:p>
            <a:pPr lvl="1"/>
            <a:r>
              <a:rPr lang="ru-RU" dirty="0"/>
              <a:t>Ввод адреса</a:t>
            </a:r>
          </a:p>
          <a:p>
            <a:pPr lvl="1"/>
            <a:r>
              <a:rPr lang="ru-RU" dirty="0"/>
              <a:t>Выбор способа доставки</a:t>
            </a:r>
          </a:p>
          <a:p>
            <a:r>
              <a:rPr lang="ru-RU" dirty="0"/>
              <a:t>Админка (</a:t>
            </a:r>
            <a:r>
              <a:rPr lang="en-US" dirty="0"/>
              <a:t>backoffice</a:t>
            </a:r>
            <a:r>
              <a:rPr lang="ru-RU" dirty="0"/>
              <a:t>)</a:t>
            </a:r>
          </a:p>
          <a:p>
            <a:pPr lvl="1"/>
            <a:r>
              <a:rPr lang="ru-RU" dirty="0"/>
              <a:t>Просмотр списка заказов</a:t>
            </a:r>
          </a:p>
          <a:p>
            <a:pPr lvl="1"/>
            <a:r>
              <a:rPr lang="ru-RU" dirty="0"/>
              <a:t>Изменение статуса заказа</a:t>
            </a:r>
          </a:p>
          <a:p>
            <a:r>
              <a:rPr lang="ru-RU" dirty="0"/>
              <a:t>Каталог товаров на сайте</a:t>
            </a:r>
          </a:p>
          <a:p>
            <a:pPr lvl="1"/>
            <a:r>
              <a:rPr lang="ru-RU" dirty="0"/>
              <a:t>Список категорий товаров</a:t>
            </a:r>
          </a:p>
          <a:p>
            <a:pPr lvl="1"/>
            <a:r>
              <a:rPr lang="ru-RU" dirty="0"/>
              <a:t>Список товаров в категории</a:t>
            </a:r>
          </a:p>
          <a:p>
            <a:pPr lvl="1"/>
            <a:r>
              <a:rPr lang="ru-RU" dirty="0"/>
              <a:t>Карточка товара</a:t>
            </a:r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71746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1DC4A5-E809-5340-8FFB-68ED4BC22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0782"/>
          </a:xfrm>
        </p:spPr>
        <p:txBody>
          <a:bodyPr>
            <a:normAutofit fontScale="90000"/>
          </a:bodyPr>
          <a:lstStyle/>
          <a:p>
            <a:r>
              <a:rPr lang="en" dirty="0"/>
              <a:t>Product Backlog</a:t>
            </a:r>
            <a:r>
              <a:rPr lang="ru-RU" dirty="0"/>
              <a:t> </a:t>
            </a:r>
            <a:r>
              <a:rPr lang="en-US" dirty="0"/>
              <a:t>Grooming</a:t>
            </a:r>
            <a:r>
              <a:rPr lang="ru-RU" dirty="0"/>
              <a:t> («уход» за беклогом)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51DEE3-F2C8-D24B-810E-E674C9CD7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6781"/>
            <a:ext cx="10515600" cy="4550182"/>
          </a:xfrm>
        </p:spPr>
        <p:txBody>
          <a:bodyPr>
            <a:normAutofit lnSpcReduction="10000"/>
          </a:bodyPr>
          <a:lstStyle/>
          <a:p>
            <a:r>
              <a:rPr lang="ru-RU" dirty="0"/>
              <a:t>Элементы </a:t>
            </a:r>
            <a:r>
              <a:rPr lang="en" dirty="0"/>
              <a:t>Product Backlog, </a:t>
            </a:r>
            <a:r>
              <a:rPr lang="ru-RU" dirty="0"/>
              <a:t>которые могут быть реализованы </a:t>
            </a:r>
            <a:r>
              <a:rPr lang="en" dirty="0"/>
              <a:t>Scrum Team </a:t>
            </a:r>
            <a:r>
              <a:rPr lang="ru-RU" dirty="0"/>
              <a:t>до состояния готовности в течение одного </a:t>
            </a:r>
            <a:r>
              <a:rPr lang="en" dirty="0"/>
              <a:t>Sprint, </a:t>
            </a:r>
            <a:r>
              <a:rPr lang="ru-RU" dirty="0"/>
              <a:t>считаются готовыми для взятия в </a:t>
            </a:r>
            <a:r>
              <a:rPr lang="en" dirty="0"/>
              <a:t>Sprint </a:t>
            </a:r>
            <a:r>
              <a:rPr lang="ru-RU" dirty="0"/>
              <a:t>в ходе события </a:t>
            </a:r>
            <a:r>
              <a:rPr lang="en" dirty="0"/>
              <a:t>Sprint Planning.</a:t>
            </a:r>
            <a:endParaRPr lang="ru-RU" dirty="0"/>
          </a:p>
          <a:p>
            <a:r>
              <a:rPr lang="ru-RU" dirty="0"/>
              <a:t>Уточнение </a:t>
            </a:r>
            <a:r>
              <a:rPr lang="en" dirty="0"/>
              <a:t>Product Backlog </a:t>
            </a:r>
            <a:r>
              <a:rPr lang="ru-RU" dirty="0"/>
              <a:t>(</a:t>
            </a:r>
            <a:r>
              <a:rPr lang="en-US" b="1" dirty="0"/>
              <a:t>Backlog Grooming</a:t>
            </a:r>
            <a:r>
              <a:rPr lang="ru-RU" dirty="0"/>
              <a:t>) </a:t>
            </a:r>
            <a:r>
              <a:rPr lang="en" dirty="0"/>
              <a:t>— </a:t>
            </a:r>
            <a:r>
              <a:rPr lang="ru-RU" b="1" dirty="0"/>
              <a:t>это процесс разбиения элементов </a:t>
            </a:r>
            <a:r>
              <a:rPr lang="en" b="1" dirty="0"/>
              <a:t>Product Backlog </a:t>
            </a:r>
            <a:r>
              <a:rPr lang="ru-RU" b="1" dirty="0"/>
              <a:t>на более мелкие</a:t>
            </a:r>
            <a:r>
              <a:rPr lang="ru-RU" dirty="0"/>
              <a:t> и конкретные элементы, и их дальнейшего уточнения.</a:t>
            </a:r>
            <a:br>
              <a:rPr lang="ru-RU" dirty="0"/>
            </a:br>
            <a:r>
              <a:rPr lang="ru-RU" dirty="0"/>
              <a:t>Это деятельность по </a:t>
            </a:r>
            <a:r>
              <a:rPr lang="ru-RU" b="1" dirty="0"/>
              <a:t>добавлению деталей</a:t>
            </a:r>
            <a:r>
              <a:rPr lang="ru-RU" dirty="0"/>
              <a:t>, таких как </a:t>
            </a:r>
            <a:r>
              <a:rPr lang="ru-RU" b="1" dirty="0"/>
              <a:t>описание, порядок и размер</a:t>
            </a:r>
            <a:r>
              <a:rPr lang="ru-RU" dirty="0"/>
              <a:t>. Оценку размера элементов производят </a:t>
            </a:r>
            <a:r>
              <a:rPr lang="en" dirty="0"/>
              <a:t>Developers, </a:t>
            </a:r>
            <a:r>
              <a:rPr lang="ru-RU" dirty="0"/>
              <a:t>которые будут выполнять работу.</a:t>
            </a:r>
          </a:p>
          <a:p>
            <a:r>
              <a:rPr lang="en" dirty="0"/>
              <a:t>Product Owner </a:t>
            </a:r>
            <a:r>
              <a:rPr lang="ru-RU" dirty="0"/>
              <a:t>может влиять на </a:t>
            </a:r>
            <a:r>
              <a:rPr lang="en" dirty="0"/>
              <a:t>Developers, </a:t>
            </a:r>
            <a:r>
              <a:rPr lang="ru-RU" dirty="0"/>
              <a:t>помогая им понять элементы и обсуждая компромиссы.</a:t>
            </a:r>
          </a:p>
        </p:txBody>
      </p:sp>
    </p:spTree>
    <p:extLst>
      <p:ext uri="{BB962C8B-B14F-4D97-AF65-F5344CB8AC3E}">
        <p14:creationId xmlns:p14="http://schemas.microsoft.com/office/powerpoint/2010/main" val="42431027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B3BB6D-9445-3D4F-955A-6612F8350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0148"/>
          </a:xfrm>
        </p:spPr>
        <p:txBody>
          <a:bodyPr>
            <a:normAutofit fontScale="90000"/>
          </a:bodyPr>
          <a:lstStyle/>
          <a:p>
            <a:r>
              <a:rPr lang="ru-RU" dirty="0"/>
              <a:t>План итерации</a:t>
            </a:r>
            <a:r>
              <a:rPr lang="en" dirty="0"/>
              <a:t> / </a:t>
            </a:r>
            <a:r>
              <a:rPr lang="ru-RU" dirty="0"/>
              <a:t>бэклог спринта (S</a:t>
            </a:r>
            <a:r>
              <a:rPr lang="en" dirty="0"/>
              <a:t>print Backlog)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E582F9-E754-2447-A9FC-C8FA7EC2B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9191"/>
            <a:ext cx="10515600" cy="514615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" b="1" dirty="0"/>
              <a:t>Sprint Backlog</a:t>
            </a:r>
            <a:r>
              <a:rPr lang="en" dirty="0"/>
              <a:t> </a:t>
            </a:r>
            <a:r>
              <a:rPr lang="ru-RU" dirty="0"/>
              <a:t>состоит из </a:t>
            </a:r>
            <a:r>
              <a:rPr lang="en" b="1" dirty="0"/>
              <a:t>Sprint Goal </a:t>
            </a:r>
            <a:r>
              <a:rPr lang="en" dirty="0"/>
              <a:t>(</a:t>
            </a:r>
            <a:r>
              <a:rPr lang="ru-RU" i="1" dirty="0"/>
              <a:t>почему</a:t>
            </a:r>
            <a:r>
              <a:rPr lang="ru-RU" dirty="0"/>
              <a:t>), набора выбранных на </a:t>
            </a:r>
            <a:r>
              <a:rPr lang="en" dirty="0"/>
              <a:t>Sprint </a:t>
            </a:r>
            <a:r>
              <a:rPr lang="ru-RU" dirty="0"/>
              <a:t>элементов </a:t>
            </a:r>
            <a:r>
              <a:rPr lang="en" b="1" dirty="0"/>
              <a:t>Product Backlog </a:t>
            </a:r>
            <a:r>
              <a:rPr lang="en" dirty="0"/>
              <a:t>(</a:t>
            </a:r>
            <a:r>
              <a:rPr lang="ru-RU" i="1" dirty="0"/>
              <a:t>что</a:t>
            </a:r>
            <a:r>
              <a:rPr lang="ru-RU" dirty="0"/>
              <a:t>), а также осуществимого плана действий по поставке </a:t>
            </a:r>
            <a:r>
              <a:rPr lang="en" i="1" dirty="0"/>
              <a:t>Increment</a:t>
            </a:r>
            <a:r>
              <a:rPr lang="en" dirty="0"/>
              <a:t> (</a:t>
            </a:r>
            <a:r>
              <a:rPr lang="ru-RU" i="1" dirty="0"/>
              <a:t>как</a:t>
            </a:r>
            <a:r>
              <a:rPr lang="ru-RU" dirty="0"/>
              <a:t>)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ru-RU" dirty="0"/>
              <a:t>План итерации — набор фич </a:t>
            </a:r>
            <a:r>
              <a:rPr lang="en-US" dirty="0"/>
              <a:t>(user story)</a:t>
            </a:r>
            <a:r>
              <a:rPr lang="ru-RU" dirty="0"/>
              <a:t> и задач (на которые фичи декомпозируются), которые команда собирается выполнить в итерацию.</a:t>
            </a:r>
          </a:p>
          <a:p>
            <a:pPr marL="0" indent="0">
              <a:buNone/>
            </a:pPr>
            <a:r>
              <a:rPr lang="ru-RU" dirty="0"/>
              <a:t>План итерации поддерживается командой в актуальном состоянии в течение итерации.</a:t>
            </a:r>
            <a:endParaRPr lang="en" dirty="0"/>
          </a:p>
          <a:p>
            <a:pPr marL="0" indent="0">
              <a:spcBef>
                <a:spcPts val="1600"/>
              </a:spcBef>
              <a:buNone/>
            </a:pPr>
            <a:r>
              <a:rPr lang="ru-RU" dirty="0"/>
              <a:t>Чеклист:</a:t>
            </a:r>
          </a:p>
          <a:p>
            <a:r>
              <a:rPr lang="ru-RU" dirty="0"/>
              <a:t>Все видят план итерации</a:t>
            </a:r>
          </a:p>
          <a:p>
            <a:r>
              <a:rPr lang="ru-RU" dirty="0"/>
              <a:t>Для каждой фичи из бэклога указаны критерии приёмки / сценарий демонстрации</a:t>
            </a:r>
          </a:p>
          <a:p>
            <a:r>
              <a:rPr lang="ru-RU" dirty="0"/>
              <a:t>Каждая фича на плане декомпозируется в технические задачи</a:t>
            </a:r>
          </a:p>
          <a:p>
            <a:r>
              <a:rPr lang="ru-RU" dirty="0"/>
              <a:t>Оценки и приоритеты задач при необходимости корректируются членами команды в течение итерации</a:t>
            </a:r>
          </a:p>
          <a:p>
            <a:r>
              <a:rPr lang="ru-RU" dirty="0"/>
              <a:t>Члены команды регулярно актуализируют план</a:t>
            </a:r>
          </a:p>
          <a:p>
            <a:pPr marL="0" indent="0">
              <a:spcBef>
                <a:spcPts val="2200"/>
              </a:spcBef>
              <a:buNone/>
            </a:pPr>
            <a:r>
              <a:rPr lang="ru-RU" b="1" dirty="0">
                <a:solidFill>
                  <a:schemeClr val="accent1"/>
                </a:solidFill>
              </a:rPr>
              <a:t>Приверженность: </a:t>
            </a:r>
            <a:r>
              <a:rPr lang="en" b="1" dirty="0">
                <a:solidFill>
                  <a:schemeClr val="accent1"/>
                </a:solidFill>
              </a:rPr>
              <a:t>Sprint Goal (</a:t>
            </a:r>
            <a:r>
              <a:rPr lang="ru-RU" b="1" dirty="0">
                <a:solidFill>
                  <a:schemeClr val="accent1"/>
                </a:solidFill>
              </a:rPr>
              <a:t>цель спринта</a:t>
            </a:r>
            <a:r>
              <a:rPr lang="en" b="1" dirty="0">
                <a:solidFill>
                  <a:schemeClr val="accent1"/>
                </a:solidFill>
              </a:rPr>
              <a:t>)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843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32B2E2-863C-A14F-893F-25FB35637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149"/>
          </a:xfrm>
        </p:spPr>
        <p:txBody>
          <a:bodyPr/>
          <a:lstStyle/>
          <a:p>
            <a:r>
              <a:rPr lang="ru-RU" dirty="0"/>
              <a:t>Цель спринта (</a:t>
            </a:r>
            <a:r>
              <a:rPr lang="en" dirty="0"/>
              <a:t>Sprint Goal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028D8C-BED4-7B4E-9093-4F9ADADA6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354"/>
            <a:ext cx="10515600" cy="4624610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Цель спринта (</a:t>
            </a:r>
            <a:r>
              <a:rPr lang="en" b="1" dirty="0"/>
              <a:t>Sprint Goal</a:t>
            </a:r>
            <a:r>
              <a:rPr lang="ru-RU" dirty="0"/>
              <a:t>)</a:t>
            </a:r>
            <a:r>
              <a:rPr lang="en" dirty="0"/>
              <a:t> — </a:t>
            </a:r>
            <a:r>
              <a:rPr lang="ru-RU" b="1" dirty="0"/>
              <a:t>единственная цель на </a:t>
            </a:r>
            <a:r>
              <a:rPr lang="en" b="1" dirty="0"/>
              <a:t>Sprint</a:t>
            </a:r>
            <a:r>
              <a:rPr lang="en" dirty="0"/>
              <a:t>. </a:t>
            </a:r>
            <a:r>
              <a:rPr lang="ru-RU" dirty="0"/>
              <a:t>Несмотря на то, что </a:t>
            </a:r>
            <a:r>
              <a:rPr lang="en" dirty="0"/>
              <a:t>Developers </a:t>
            </a:r>
            <a:r>
              <a:rPr lang="ru-RU" dirty="0"/>
              <a:t>привержены </a:t>
            </a:r>
            <a:r>
              <a:rPr lang="en" dirty="0"/>
              <a:t>Sprint Goal, </a:t>
            </a:r>
            <a:r>
              <a:rPr lang="ru-RU" dirty="0"/>
              <a:t>она обеспечивает гибкость с точки зрения выбора конкретной работы, необходимой для ее достижения.</a:t>
            </a:r>
          </a:p>
          <a:p>
            <a:r>
              <a:rPr lang="en" dirty="0"/>
              <a:t>Sprint Goal </a:t>
            </a:r>
            <a:r>
              <a:rPr lang="ru-RU" dirty="0"/>
              <a:t>также обеспечивает </a:t>
            </a:r>
            <a:r>
              <a:rPr lang="ru-RU" b="1" dirty="0"/>
              <a:t>связность и сфокусированность</a:t>
            </a:r>
            <a:r>
              <a:rPr lang="ru-RU" dirty="0"/>
              <a:t>, побуждая </a:t>
            </a:r>
            <a:r>
              <a:rPr lang="en" dirty="0"/>
              <a:t>Scrum Team </a:t>
            </a:r>
            <a:r>
              <a:rPr lang="ru-RU" dirty="0"/>
              <a:t>работать совместно, а не над отдельными инициативами.</a:t>
            </a:r>
          </a:p>
          <a:p>
            <a:r>
              <a:rPr lang="en" dirty="0"/>
              <a:t>Sprint Goal </a:t>
            </a:r>
            <a:r>
              <a:rPr lang="ru-RU" dirty="0"/>
              <a:t>создается во время </a:t>
            </a:r>
            <a:r>
              <a:rPr lang="en" dirty="0"/>
              <a:t>Sprint Planning, </a:t>
            </a:r>
            <a:r>
              <a:rPr lang="ru-RU" dirty="0"/>
              <a:t>а затем добавляется в </a:t>
            </a:r>
            <a:r>
              <a:rPr lang="en" dirty="0"/>
              <a:t>Sprint Backlog.</a:t>
            </a:r>
            <a:endParaRPr lang="ru-RU" dirty="0"/>
          </a:p>
          <a:p>
            <a:r>
              <a:rPr lang="ru-RU" dirty="0"/>
              <a:t>Разработчики</a:t>
            </a:r>
            <a:r>
              <a:rPr lang="en" dirty="0"/>
              <a:t> </a:t>
            </a:r>
            <a:r>
              <a:rPr lang="ru-RU" dirty="0"/>
              <a:t>помнят о </a:t>
            </a:r>
            <a:r>
              <a:rPr lang="en" dirty="0"/>
              <a:t>Sprint Goal </a:t>
            </a:r>
            <a:r>
              <a:rPr lang="ru-RU" dirty="0"/>
              <a:t>в ходе работы над задачами </a:t>
            </a:r>
            <a:r>
              <a:rPr lang="en" dirty="0"/>
              <a:t>Sprint.</a:t>
            </a:r>
            <a:endParaRPr lang="ru-RU" dirty="0"/>
          </a:p>
          <a:p>
            <a:r>
              <a:rPr lang="ru-RU" dirty="0"/>
              <a:t>Если работа не соответствует ожиданиям, они взаимодействуют с </a:t>
            </a:r>
            <a:r>
              <a:rPr lang="en" dirty="0"/>
              <a:t>Product Owner, </a:t>
            </a:r>
            <a:r>
              <a:rPr lang="ru-RU" dirty="0"/>
              <a:t>чтобы пересмотреть содержание </a:t>
            </a:r>
            <a:r>
              <a:rPr lang="en" dirty="0"/>
              <a:t>Sprint Backlog </a:t>
            </a:r>
            <a:r>
              <a:rPr lang="ru-RU" dirty="0"/>
              <a:t>в рамках </a:t>
            </a:r>
            <a:r>
              <a:rPr lang="en" dirty="0"/>
              <a:t>Sprint, </a:t>
            </a:r>
            <a:r>
              <a:rPr lang="ru-RU" dirty="0"/>
              <a:t>не изменяя </a:t>
            </a:r>
            <a:r>
              <a:rPr lang="en" dirty="0"/>
              <a:t>Sprint Goal.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49526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2010DF-01CE-EE49-A0E9-BEFF07C91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677" y="404911"/>
            <a:ext cx="10515600" cy="921415"/>
          </a:xfrm>
        </p:spPr>
        <p:txBody>
          <a:bodyPr/>
          <a:lstStyle/>
          <a:p>
            <a:r>
              <a:rPr lang="ru-RU" dirty="0"/>
              <a:t>Инкремент продукта (</a:t>
            </a:r>
            <a:r>
              <a:rPr lang="en-US" dirty="0"/>
              <a:t>Product Increment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8DA277-2ADA-2240-AE83-970452639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677" y="1462580"/>
            <a:ext cx="10515600" cy="4798459"/>
          </a:xfrm>
        </p:spPr>
        <p:txBody>
          <a:bodyPr>
            <a:normAutofit fontScale="92500"/>
          </a:bodyPr>
          <a:lstStyle/>
          <a:p>
            <a:r>
              <a:rPr lang="en" dirty="0"/>
              <a:t>Increment — </a:t>
            </a:r>
            <a:r>
              <a:rPr lang="ru-RU" dirty="0"/>
              <a:t>это конкретная ступенька к достижению </a:t>
            </a:r>
            <a:r>
              <a:rPr lang="en" dirty="0"/>
              <a:t>Product Goal.</a:t>
            </a:r>
          </a:p>
          <a:p>
            <a:r>
              <a:rPr lang="ru-RU" dirty="0"/>
              <a:t>Каждый </a:t>
            </a:r>
            <a:r>
              <a:rPr lang="en" dirty="0"/>
              <a:t>Increment </a:t>
            </a:r>
            <a:r>
              <a:rPr lang="ru-RU" dirty="0"/>
              <a:t>является дополнением ко всем предыдущим.</a:t>
            </a:r>
            <a:endParaRPr lang="en-US" dirty="0"/>
          </a:p>
          <a:p>
            <a:r>
              <a:rPr lang="ru-RU" dirty="0"/>
              <a:t>Чтобы предоставить ценность, </a:t>
            </a:r>
            <a:r>
              <a:rPr lang="en" dirty="0"/>
              <a:t>Increment </a:t>
            </a:r>
            <a:r>
              <a:rPr lang="ru-RU" dirty="0"/>
              <a:t>должен быть пригодным для использования.</a:t>
            </a:r>
            <a:endParaRPr lang="en-US" dirty="0"/>
          </a:p>
          <a:p>
            <a:r>
              <a:rPr lang="ru-RU" dirty="0"/>
              <a:t>В рамках одного </a:t>
            </a:r>
            <a:r>
              <a:rPr lang="en" dirty="0"/>
              <a:t>Sprint </a:t>
            </a:r>
            <a:r>
              <a:rPr lang="ru-RU" dirty="0"/>
              <a:t>можно создать несколько </a:t>
            </a:r>
            <a:r>
              <a:rPr lang="en" dirty="0"/>
              <a:t>Increments. </a:t>
            </a:r>
            <a:r>
              <a:rPr lang="ru-RU" dirty="0"/>
              <a:t>Итоговые </a:t>
            </a:r>
            <a:r>
              <a:rPr lang="en" dirty="0"/>
              <a:t>Increments </a:t>
            </a:r>
            <a:r>
              <a:rPr lang="ru-RU" dirty="0"/>
              <a:t>представляются в ходе </a:t>
            </a:r>
            <a:r>
              <a:rPr lang="en" dirty="0"/>
              <a:t>Sprint Review</a:t>
            </a:r>
          </a:p>
          <a:p>
            <a:r>
              <a:rPr lang="en" dirty="0"/>
              <a:t>Increment </a:t>
            </a:r>
            <a:r>
              <a:rPr lang="ru-RU" dirty="0"/>
              <a:t>может быть поставлен заинтересованным лицам еще до окончания </a:t>
            </a:r>
            <a:r>
              <a:rPr lang="en" dirty="0"/>
              <a:t>Sprint. Sprint Review </a:t>
            </a:r>
            <a:r>
              <a:rPr lang="ru-RU" dirty="0"/>
              <a:t>не должно считаться</a:t>
            </a:r>
            <a:br>
              <a:rPr lang="ru-RU" dirty="0"/>
            </a:br>
            <a:r>
              <a:rPr lang="ru-RU" dirty="0"/>
              <a:t>единственным моментом для поставки ценности.</a:t>
            </a:r>
            <a:endParaRPr lang="en-US" dirty="0"/>
          </a:p>
          <a:p>
            <a:r>
              <a:rPr lang="ru-RU" dirty="0"/>
              <a:t>Работа не может считаться частью </a:t>
            </a:r>
            <a:r>
              <a:rPr lang="en" dirty="0"/>
              <a:t>Increment, </a:t>
            </a:r>
            <a:r>
              <a:rPr lang="ru-RU" dirty="0"/>
              <a:t>если она не</a:t>
            </a:r>
            <a:br>
              <a:rPr lang="ru-RU" dirty="0"/>
            </a:br>
            <a:r>
              <a:rPr lang="ru-RU" dirty="0"/>
              <a:t>соответствует </a:t>
            </a:r>
            <a:r>
              <a:rPr lang="ru-RU" dirty="0">
                <a:solidFill>
                  <a:schemeClr val="accent1"/>
                </a:solidFill>
              </a:rPr>
              <a:t>определению готовности</a:t>
            </a:r>
            <a:r>
              <a:rPr lang="en-US" dirty="0">
                <a:solidFill>
                  <a:schemeClr val="accent1"/>
                </a:solidFill>
              </a:rPr>
              <a:t> (</a:t>
            </a:r>
            <a:r>
              <a:rPr lang="en-US" b="1" dirty="0">
                <a:solidFill>
                  <a:schemeClr val="accent1"/>
                </a:solidFill>
              </a:rPr>
              <a:t>Definition of Done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220BDE-38D9-1A70-A480-46BDD360B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3576" y="4609182"/>
            <a:ext cx="2998424" cy="224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406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F0896E-EC50-4545-98C6-587036052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191"/>
          </a:xfrm>
        </p:spPr>
        <p:txBody>
          <a:bodyPr>
            <a:normAutofit fontScale="90000"/>
          </a:bodyPr>
          <a:lstStyle/>
          <a:p>
            <a:r>
              <a:rPr lang="ru-RU" dirty="0"/>
              <a:t>Определение готовности </a:t>
            </a:r>
            <a:r>
              <a:rPr lang="en-US" dirty="0"/>
              <a:t>(</a:t>
            </a:r>
            <a:r>
              <a:rPr lang="en-US" b="1" dirty="0"/>
              <a:t>Definition of Done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1FC8EE-523A-934D-A891-616FA170A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5274"/>
            <a:ext cx="10515600" cy="5227601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Определение готовности (критерии готовности) — это формальное описание состояния </a:t>
            </a:r>
            <a:r>
              <a:rPr lang="en" dirty="0"/>
              <a:t>Increment, </a:t>
            </a:r>
            <a:r>
              <a:rPr lang="ru-RU" dirty="0"/>
              <a:t>при котором он соответствует требованиям качества, предъявляемым продукту.</a:t>
            </a:r>
          </a:p>
          <a:p>
            <a:r>
              <a:rPr lang="ru-RU" dirty="0"/>
              <a:t>В момент, когда элемент </a:t>
            </a:r>
            <a:r>
              <a:rPr lang="en" dirty="0"/>
              <a:t>Product Backlog </a:t>
            </a:r>
            <a:r>
              <a:rPr lang="ru-RU" dirty="0"/>
              <a:t>стал соответствовать определению готовности, рождается </a:t>
            </a:r>
            <a:r>
              <a:rPr lang="en" dirty="0"/>
              <a:t>Increment.</a:t>
            </a:r>
            <a:endParaRPr lang="ru-RU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Примеры </a:t>
            </a:r>
            <a:r>
              <a:rPr lang="en" dirty="0"/>
              <a:t>DoD </a:t>
            </a:r>
            <a:r>
              <a:rPr lang="ru-RU" dirty="0"/>
              <a:t>для </a:t>
            </a:r>
            <a:r>
              <a:rPr lang="en" dirty="0"/>
              <a:t>User Story</a:t>
            </a:r>
            <a:r>
              <a:rPr lang="ru-RU" dirty="0"/>
              <a:t> / тех. задачам</a:t>
            </a:r>
            <a:r>
              <a:rPr lang="en" dirty="0"/>
              <a:t>:</a:t>
            </a:r>
          </a:p>
          <a:p>
            <a:r>
              <a:rPr lang="ru-RU" dirty="0"/>
              <a:t>Написаны и пройдены </a:t>
            </a:r>
            <a:r>
              <a:rPr lang="en" dirty="0"/>
              <a:t>unit</a:t>
            </a:r>
            <a:r>
              <a:rPr lang="ru-RU" dirty="0"/>
              <a:t>-тесты</a:t>
            </a:r>
          </a:p>
          <a:p>
            <a:r>
              <a:rPr lang="ru-RU" dirty="0"/>
              <a:t>Проведено </a:t>
            </a:r>
            <a:r>
              <a:rPr lang="en-US" dirty="0"/>
              <a:t>Code review</a:t>
            </a:r>
          </a:p>
          <a:p>
            <a:r>
              <a:rPr lang="ru-RU" dirty="0"/>
              <a:t>Функциональные тесты пройдены</a:t>
            </a:r>
          </a:p>
          <a:p>
            <a:r>
              <a:rPr lang="ru-RU" dirty="0"/>
              <a:t>Написана краткая справка для пользователя по фиче</a:t>
            </a:r>
            <a:endParaRPr lang="en-US" dirty="0"/>
          </a:p>
          <a:p>
            <a:r>
              <a:rPr lang="ru-RU" dirty="0"/>
              <a:t>Фича /</a:t>
            </a:r>
            <a:r>
              <a:rPr lang="en-US" dirty="0"/>
              <a:t> </a:t>
            </a:r>
            <a:r>
              <a:rPr lang="ru-RU" dirty="0"/>
              <a:t>страница добавлена в меню сайта </a:t>
            </a:r>
            <a:r>
              <a:rPr lang="en-US" dirty="0"/>
              <a:t>/ </a:t>
            </a:r>
            <a:r>
              <a:rPr lang="ru-RU" dirty="0"/>
              <a:t>приложения</a:t>
            </a:r>
          </a:p>
          <a:p>
            <a:endParaRPr lang="ru-RU" dirty="0"/>
          </a:p>
          <a:p>
            <a:pPr marL="0" indent="0">
              <a:buNone/>
            </a:pPr>
            <a:r>
              <a:rPr lang="en-US" dirty="0"/>
              <a:t>Definition of Done </a:t>
            </a:r>
            <a:r>
              <a:rPr lang="ru-RU" dirty="0"/>
              <a:t>уточняется в том числе во время ретроспективы.</a:t>
            </a:r>
          </a:p>
        </p:txBody>
      </p:sp>
    </p:spTree>
    <p:extLst>
      <p:ext uri="{BB962C8B-B14F-4D97-AF65-F5344CB8AC3E}">
        <p14:creationId xmlns:p14="http://schemas.microsoft.com/office/powerpoint/2010/main" val="4137641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D5D647-A919-0A4D-AB80-5072DA8C1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409" y="532624"/>
            <a:ext cx="2808768" cy="5814460"/>
          </a:xfrm>
        </p:spPr>
        <p:txBody>
          <a:bodyPr vert="vert270" lIns="90000"/>
          <a:lstStyle/>
          <a:p>
            <a:pPr algn="ctr"/>
            <a:r>
              <a:rPr lang="ru-RU" dirty="0"/>
              <a:t>Как разработчики разрабатывают ПО?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811ADC9-A011-0047-86F2-D02BDA6BF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7" y="202812"/>
            <a:ext cx="8564501" cy="6423376"/>
          </a:xfrm>
        </p:spPr>
      </p:pic>
    </p:spTree>
    <p:extLst>
      <p:ext uri="{BB962C8B-B14F-4D97-AF65-F5344CB8AC3E}">
        <p14:creationId xmlns:p14="http://schemas.microsoft.com/office/powerpoint/2010/main" val="11769379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FF3729-47A8-E849-AF5B-2B31A172A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Хорошие /</a:t>
            </a:r>
            <a:r>
              <a:rPr lang="en-US" dirty="0"/>
              <a:t> </a:t>
            </a:r>
            <a:r>
              <a:rPr lang="ru-RU" dirty="0"/>
              <a:t>плохие примеры </a:t>
            </a:r>
            <a:r>
              <a:rPr lang="en-US" dirty="0"/>
              <a:t>user story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D3FC25-5832-9B44-A947-21A4E00DF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Пример про торт:</a:t>
            </a:r>
          </a:p>
          <a:p>
            <a:r>
              <a:rPr lang="ru-RU" strike="sngStrike" dirty="0"/>
              <a:t>«Я как пользователь хочу войти в личный кабинет, чтобы войти в личный кабинет»</a:t>
            </a:r>
          </a:p>
          <a:p>
            <a:r>
              <a:rPr lang="ru-RU" strike="sngStrike" dirty="0"/>
              <a:t>«Я как пользователь, хочу съесть торт, чтобы съесть торт»</a:t>
            </a:r>
          </a:p>
          <a:p>
            <a:r>
              <a:rPr lang="ru-RU" dirty="0"/>
              <a:t>Я как голодный муж, пришедший с работы</a:t>
            </a:r>
            <a:r>
              <a:rPr lang="en-US" dirty="0"/>
              <a:t>, </a:t>
            </a:r>
            <a:r>
              <a:rPr lang="ru-RU" dirty="0"/>
              <a:t>хочу что-нибудь поесть, потому что очень голоден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Может быть можно быстрее 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проще можно удовлетворить эту потребность?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Может быть пока нарезать салат и отварить сосиски?</a:t>
            </a:r>
          </a:p>
          <a:p>
            <a:r>
              <a:rPr lang="ru-RU" dirty="0"/>
              <a:t>Я как голодный муж, пришедший с работы</a:t>
            </a:r>
            <a:r>
              <a:rPr lang="en-US" dirty="0"/>
              <a:t>, </a:t>
            </a:r>
            <a:r>
              <a:rPr lang="ru-RU" dirty="0"/>
              <a:t>который уже немного поел, хочу съесть какой-то десерт, чтобы насладиться вкусом и выйти из за стола довольным</a:t>
            </a:r>
          </a:p>
        </p:txBody>
      </p:sp>
    </p:spTree>
    <p:extLst>
      <p:ext uri="{BB962C8B-B14F-4D97-AF65-F5344CB8AC3E}">
        <p14:creationId xmlns:p14="http://schemas.microsoft.com/office/powerpoint/2010/main" val="26456031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685608-19C5-3F41-2BAA-459B0038F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598" y="4024578"/>
            <a:ext cx="4317402" cy="283342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9D4F9B-3125-F247-AFF6-789E28B84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423" y="365125"/>
            <a:ext cx="10515600" cy="772559"/>
          </a:xfrm>
        </p:spPr>
        <p:txBody>
          <a:bodyPr/>
          <a:lstStyle/>
          <a:p>
            <a:r>
              <a:rPr lang="ru-RU" dirty="0"/>
              <a:t>Доска задач (</a:t>
            </a:r>
            <a:r>
              <a:rPr lang="en" dirty="0"/>
              <a:t>Task Board)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B0C1A7-4C47-054A-A295-B4796F150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23" y="1382233"/>
            <a:ext cx="10758377" cy="511064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Физическая или электронная доска, на которой отражены задачи с их статусами. Пространство доски поделено на колонки:</a:t>
            </a:r>
          </a:p>
          <a:p>
            <a:endParaRPr lang="ru-RU" dirty="0"/>
          </a:p>
          <a:p>
            <a:r>
              <a:rPr lang="en" dirty="0"/>
              <a:t>To Do</a:t>
            </a:r>
            <a:r>
              <a:rPr lang="ru-RU" dirty="0"/>
              <a:t> (</a:t>
            </a:r>
            <a:r>
              <a:rPr lang="en-US" dirty="0"/>
              <a:t>sprint backlog</a:t>
            </a:r>
            <a:r>
              <a:rPr lang="en" dirty="0"/>
              <a:t>)</a:t>
            </a:r>
          </a:p>
          <a:p>
            <a:pPr lvl="1"/>
            <a:r>
              <a:rPr lang="ru-RU" dirty="0"/>
              <a:t>Прикрепляем карточки в этой колонке так, чтобы карточки с задачами находились рядом с соответствующими карточками фич.</a:t>
            </a:r>
            <a:endParaRPr lang="en-US" dirty="0"/>
          </a:p>
          <a:p>
            <a:r>
              <a:rPr lang="en" dirty="0"/>
              <a:t>In Progress — </a:t>
            </a:r>
            <a:r>
              <a:rPr lang="ru-RU" dirty="0"/>
              <a:t>для задач, которые находятся в работе.</a:t>
            </a:r>
          </a:p>
          <a:p>
            <a:pPr lvl="1"/>
            <a:r>
              <a:rPr lang="ru-RU" dirty="0"/>
              <a:t>Обязательно отмечается ответственный (ответственные).</a:t>
            </a:r>
          </a:p>
          <a:p>
            <a:r>
              <a:rPr lang="en" dirty="0"/>
              <a:t>Done</a:t>
            </a:r>
            <a:r>
              <a:rPr lang="ru-RU" dirty="0"/>
              <a:t> — для сделанных задач, готовых к Демо</a:t>
            </a:r>
          </a:p>
          <a:p>
            <a:r>
              <a:rPr lang="ru-RU" dirty="0"/>
              <a:t>Любые дополнительные колонки:</a:t>
            </a:r>
          </a:p>
          <a:p>
            <a:pPr lvl="1"/>
            <a:r>
              <a:rPr lang="ru-RU" dirty="0"/>
              <a:t>Тестирование</a:t>
            </a:r>
          </a:p>
          <a:p>
            <a:pPr lvl="1"/>
            <a:r>
              <a:rPr lang="en-US" dirty="0"/>
              <a:t>Code review</a:t>
            </a:r>
          </a:p>
          <a:p>
            <a:pPr lvl="1"/>
            <a:r>
              <a:rPr lang="ru-RU" dirty="0"/>
              <a:t>Написание документации</a:t>
            </a:r>
          </a:p>
          <a:p>
            <a:pPr lvl="1"/>
            <a:r>
              <a:rPr lang="ru-RU" dirty="0"/>
              <a:t>И т.п.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35388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0DEA74-F7C3-2944-A43B-637E76E0D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006" y="1031358"/>
            <a:ext cx="6621563" cy="480536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09BFF5-832A-0C4F-BD1B-4795AFD4C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443" y="354494"/>
            <a:ext cx="10698126" cy="836354"/>
          </a:xfrm>
        </p:spPr>
        <p:txBody>
          <a:bodyPr>
            <a:normAutofit/>
          </a:bodyPr>
          <a:lstStyle/>
          <a:p>
            <a:r>
              <a:rPr lang="ru-RU" sz="3600" b="1" dirty="0"/>
              <a:t>Производительность / скорость команды (</a:t>
            </a:r>
            <a:r>
              <a:rPr lang="en" sz="3600" b="1" dirty="0"/>
              <a:t>Velocity)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3515B1-85F5-F043-9A7D-6EEDCC440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067" y="1403498"/>
            <a:ext cx="4850219" cy="48053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Скорость команды рассчитывается как сумма оценок фич, которые были сделаны командой за итерацию.</a:t>
            </a:r>
          </a:p>
          <a:p>
            <a:pPr>
              <a:spcBef>
                <a:spcPts val="2200"/>
              </a:spcBef>
            </a:pPr>
            <a:r>
              <a:rPr lang="ru-RU" dirty="0"/>
              <a:t>Скорость рассчитывается после каждой итерации</a:t>
            </a:r>
          </a:p>
          <a:p>
            <a:r>
              <a:rPr lang="ru-RU" dirty="0"/>
              <a:t>В расчёте скорости учитываются только те фичи, которые удовлетворяют критерию готовности (</a:t>
            </a:r>
            <a:r>
              <a:rPr lang="en" dirty="0"/>
              <a:t>definition of done)</a:t>
            </a:r>
          </a:p>
          <a:p>
            <a:r>
              <a:rPr lang="ru-RU" dirty="0"/>
              <a:t>Скорость используется для планирования итерации и долгосрочного планирования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04539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97BED7-BFB3-2747-80B5-850C895D5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983591"/>
            <a:ext cx="5696954" cy="263687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26F81-DD5F-294C-9335-24A8241BD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281" y="237533"/>
            <a:ext cx="10515600" cy="889517"/>
          </a:xfrm>
        </p:spPr>
        <p:txBody>
          <a:bodyPr/>
          <a:lstStyle/>
          <a:p>
            <a:r>
              <a:rPr lang="ru-RU" dirty="0"/>
              <a:t>Диаграмма сгорания (</a:t>
            </a:r>
            <a:r>
              <a:rPr lang="en" dirty="0"/>
              <a:t>Burndown chart)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724A55-30FE-8449-9511-562293D2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097" y="1254642"/>
            <a:ext cx="11504429" cy="334925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Диаграмма Сгорания Работ Спринта визуально показывает прогресс Команды в </a:t>
            </a:r>
            <a:r>
              <a:rPr lang="en-US" dirty="0"/>
              <a:t>story</a:t>
            </a:r>
            <a:r>
              <a:rPr lang="ru-RU" dirty="0"/>
              <a:t> </a:t>
            </a:r>
            <a:r>
              <a:rPr lang="en-US" dirty="0"/>
              <a:t>points </a:t>
            </a:r>
            <a:r>
              <a:rPr lang="ru-RU" dirty="0"/>
              <a:t>по дням спринта.</a:t>
            </a:r>
          </a:p>
          <a:p>
            <a:r>
              <a:rPr lang="ru-RU" dirty="0"/>
              <a:t>Показывает сколько еще остается сделать.</a:t>
            </a:r>
          </a:p>
          <a:p>
            <a:r>
              <a:rPr lang="ru-RU" dirty="0"/>
              <a:t>Диаграмма позволяет Команде прогнозировать успех Спринта и предпринимать меры, если она не успевает доделать работу к концу спринта.</a:t>
            </a:r>
          </a:p>
          <a:p>
            <a:r>
              <a:rPr lang="ru-RU" dirty="0"/>
              <a:t>Вначале итерации эта сумма равна сумме всех оценок всех задач.</a:t>
            </a:r>
          </a:p>
          <a:p>
            <a:r>
              <a:rPr lang="ru-RU" dirty="0"/>
              <a:t>Каждый день в одно и то же время (например, перед дейли) скрам-мастер рассчитывает новую точку и ставит её на диаграмме.</a:t>
            </a:r>
            <a:br>
              <a:rPr lang="ru-RU" dirty="0">
                <a:hlinkClick r:id="rId3"/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24587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CBA93D-6A56-D49B-48C0-28255766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</a:t>
            </a:r>
            <a:r>
              <a:rPr lang="ru-RU" dirty="0"/>
              <a:t>и реализация сложных систем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675E85-B8E4-27AB-7737-7F73419BB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0047" y="1690688"/>
            <a:ext cx="4883971" cy="2967373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В классическом подходе каждая команда (или человек) отвечает за свой слой торта и делает его от начала до конца</a:t>
            </a:r>
          </a:p>
          <a:p>
            <a:r>
              <a:rPr lang="ru-RU" dirty="0"/>
              <a:t>В </a:t>
            </a:r>
            <a:r>
              <a:rPr lang="en-US" dirty="0"/>
              <a:t>scrum </a:t>
            </a:r>
            <a:r>
              <a:rPr lang="ru-RU" dirty="0"/>
              <a:t>команда отвечает за все слои торта, но делает торт кусочками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C26C30-1E39-4336-5FC0-8660C609E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78" y="1709514"/>
            <a:ext cx="6244295" cy="44958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30C522-5891-A395-C1DE-FACB0F9CC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353" y="4796974"/>
            <a:ext cx="4165226" cy="192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821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9E4B0DA-91D8-F9BE-07E2-6026BBAC0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467" y="2259106"/>
            <a:ext cx="6828533" cy="457042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14DDE-3842-E42A-26FE-68FF8414C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</a:t>
            </a:r>
            <a:r>
              <a:rPr lang="ru-RU" dirty="0"/>
              <a:t>и </a:t>
            </a:r>
            <a:r>
              <a:rPr lang="en-US" dirty="0" err="1"/>
              <a:t>м</a:t>
            </a:r>
            <a:r>
              <a:rPr lang="ru-RU" dirty="0" err="1"/>
              <a:t>асштабирование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D67F65-F418-4FB3-472B-3D6E2903A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Scrum of Scrums</a:t>
            </a:r>
          </a:p>
          <a:p>
            <a:r>
              <a:rPr lang="en-US" dirty="0"/>
              <a:t>LeSS (</a:t>
            </a:r>
            <a:r>
              <a:rPr lang="e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Large-Scale Scrum</a:t>
            </a:r>
            <a:r>
              <a:rPr lang="en-US" dirty="0"/>
              <a:t>)</a:t>
            </a:r>
          </a:p>
          <a:p>
            <a:r>
              <a:rPr lang="e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Scaled Agile Framework</a:t>
            </a:r>
          </a:p>
          <a:p>
            <a:r>
              <a:rPr lang="e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Disciplined Agile Delivery</a:t>
            </a:r>
          </a:p>
          <a:p>
            <a:r>
              <a:rPr lang="e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Nexus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22BBDC-9C74-D3DD-3085-C6F578DB6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767" y="5557"/>
            <a:ext cx="3689158" cy="265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6901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CB7D02-60DF-B64A-B616-826C3C3E6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545" y="365126"/>
            <a:ext cx="10609521" cy="687498"/>
          </a:xfrm>
        </p:spPr>
        <p:txBody>
          <a:bodyPr>
            <a:normAutofit fontScale="90000"/>
          </a:bodyPr>
          <a:lstStyle/>
          <a:p>
            <a:r>
              <a:rPr lang="en" b="1" dirty="0"/>
              <a:t>Scrum — </a:t>
            </a:r>
            <a:r>
              <a:rPr lang="ru-RU" b="1" dirty="0"/>
              <a:t>это не для всех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6AE0A7-FC73-2248-92E9-133BBF51A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907"/>
            <a:ext cx="10515600" cy="490105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Чтобы </a:t>
            </a:r>
            <a:r>
              <a:rPr lang="en" dirty="0"/>
              <a:t>Scrum </a:t>
            </a:r>
            <a:r>
              <a:rPr lang="ru-RU" dirty="0"/>
              <a:t>был выгоден, нужно немало условий. В частности:</a:t>
            </a:r>
          </a:p>
          <a:p>
            <a:r>
              <a:rPr lang="ru-RU" b="1" dirty="0"/>
              <a:t>Если </a:t>
            </a:r>
            <a:r>
              <a:rPr lang="en-US" b="1" dirty="0"/>
              <a:t>Scrum </a:t>
            </a:r>
            <a:r>
              <a:rPr lang="ru-RU" b="1" dirty="0"/>
              <a:t>избыточен и продукт слишком простой</a:t>
            </a:r>
            <a:r>
              <a:rPr lang="ru-RU" dirty="0"/>
              <a:t>. Если задачу можно просчитать от начала до конца, а полезность результата зависит от точного выполнения плана или алгоритма, то смысла работать по </a:t>
            </a:r>
            <a:r>
              <a:rPr lang="en" dirty="0"/>
              <a:t>Scrum </a:t>
            </a:r>
            <a:r>
              <a:rPr lang="ru-RU" dirty="0"/>
              <a:t>нет никакого. Это просто будут неоправданные расходы на формирование выделенной под продукт команды, на </a:t>
            </a:r>
            <a:r>
              <a:rPr lang="en" dirty="0"/>
              <a:t>Scrum-</a:t>
            </a:r>
            <a:r>
              <a:rPr lang="ru-RU" dirty="0"/>
              <a:t>мастера, на проведение встреч этой командой и т.д.</a:t>
            </a:r>
          </a:p>
          <a:p>
            <a:r>
              <a:rPr lang="ru-RU" b="1" dirty="0"/>
              <a:t>Стоимость ошибки не должна быть слишком большой</a:t>
            </a:r>
            <a:r>
              <a:rPr lang="ru-RU" dirty="0"/>
              <a:t>. </a:t>
            </a:r>
            <a:r>
              <a:rPr lang="en" dirty="0"/>
              <a:t>Scrum </a:t>
            </a:r>
            <a:r>
              <a:rPr lang="ru-RU" dirty="0"/>
              <a:t>изначально предполагает, что мы многого не знаем на старте и в процессе работы. Поэтому работа идет итерациями: сделали шаг, проверили наше понимание потребности заказчика, и если все хорошо, идем дальше. Если нет — переделываем. То есть, переделки заложены в самом процессе, ради быстрого движения в правильном направлении. По </a:t>
            </a:r>
            <a:r>
              <a:rPr lang="en" dirty="0"/>
              <a:t>Scrum </a:t>
            </a:r>
            <a:r>
              <a:rPr lang="ru-RU" dirty="0"/>
              <a:t>нельзя, например, </a:t>
            </a:r>
            <a:r>
              <a:rPr lang="ru-RU" u="sng" dirty="0"/>
              <a:t>построить ядерный реактор</a:t>
            </a:r>
            <a:r>
              <a:rPr lang="ru-RU" dirty="0"/>
              <a:t> или </a:t>
            </a:r>
            <a:r>
              <a:rPr lang="ru-RU" strike="sngStrike" dirty="0"/>
              <a:t>запустить ракету в космос</a:t>
            </a:r>
            <a:r>
              <a:rPr lang="ru-RU" dirty="0"/>
              <a:t> или </a:t>
            </a:r>
            <a:r>
              <a:rPr lang="ru-RU" u="sng" dirty="0"/>
              <a:t>сделать хирургическую операцию</a:t>
            </a:r>
            <a:r>
              <a:rPr lang="ru-RU" dirty="0"/>
              <a:t>, так как цена ошибки будет слишком большой.</a:t>
            </a:r>
          </a:p>
          <a:p>
            <a:r>
              <a:rPr lang="ru-RU" b="1" dirty="0"/>
              <a:t>Заказчик должен быть готов вовлекаться в процесс и давать обратную связь</a:t>
            </a:r>
            <a:r>
              <a:rPr lang="ru-RU" dirty="0"/>
              <a:t>. Если он просто ставит ТЗ, затем отстраняется и появляется только в конце, чтобы принять работу, то ничего не получится. </a:t>
            </a:r>
            <a:r>
              <a:rPr lang="en" dirty="0"/>
              <a:t>Scrum </a:t>
            </a:r>
            <a:r>
              <a:rPr lang="ru-RU" dirty="0"/>
              <a:t>построен на плотном общении с заказчиком и вовлечении его в корректировку направления движения.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44157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011FE0-28BF-E24E-B36F-7E4ECB017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9517"/>
          </a:xfrm>
        </p:spPr>
        <p:txBody>
          <a:bodyPr/>
          <a:lstStyle/>
          <a:p>
            <a:r>
              <a:rPr lang="en" dirty="0"/>
              <a:t>Scrum </a:t>
            </a:r>
            <a:r>
              <a:rPr lang="ru-RU" dirty="0"/>
              <a:t>без </a:t>
            </a:r>
            <a:r>
              <a:rPr lang="en" dirty="0"/>
              <a:t>Agile: </a:t>
            </a:r>
            <a:r>
              <a:rPr lang="ru-RU" dirty="0"/>
              <a:t>карго-культ </a:t>
            </a:r>
            <a:r>
              <a:rPr lang="en" dirty="0"/>
              <a:t>Scrum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381E5B-6483-1B40-A1B1-179D40292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9702"/>
            <a:ext cx="10515600" cy="483726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«</a:t>
            </a:r>
            <a:r>
              <a:rPr lang="ru-RU" b="1" dirty="0"/>
              <a:t>СкрамНо</a:t>
            </a:r>
            <a:r>
              <a:rPr lang="ru-RU" dirty="0"/>
              <a:t>» — у нас Скрам, но… (мы не делаем того и того)</a:t>
            </a:r>
          </a:p>
          <a:p>
            <a:pPr marL="0" indent="0">
              <a:spcBef>
                <a:spcPts val="2200"/>
              </a:spcBef>
              <a:buNone/>
            </a:pPr>
            <a:r>
              <a:rPr lang="ru-RU" dirty="0"/>
              <a:t>Зачастую переход к </a:t>
            </a:r>
            <a:r>
              <a:rPr lang="en" dirty="0"/>
              <a:t>Scrum </a:t>
            </a:r>
            <a:r>
              <a:rPr lang="ru-RU" dirty="0"/>
              <a:t>ассоциируется исключительно с 4-мя встречами (ежедневный скрам, планирование, обзор и ретроспектива спринта) и со </a:t>
            </a:r>
            <a:r>
              <a:rPr lang="en-US" dirty="0"/>
              <a:t>Scrum-</a:t>
            </a:r>
            <a:r>
              <a:rPr lang="ru-RU" dirty="0"/>
              <a:t>досками.</a:t>
            </a:r>
            <a:br>
              <a:rPr lang="ru-RU" dirty="0"/>
            </a:br>
            <a:r>
              <a:rPr lang="ru-RU" dirty="0"/>
              <a:t>Формально все вроде бы соблюдают методику, но вот про ценности </a:t>
            </a:r>
            <a:r>
              <a:rPr lang="en" dirty="0"/>
              <a:t>Agile </a:t>
            </a:r>
            <a:r>
              <a:rPr lang="ru-RU" dirty="0"/>
              <a:t>забывают. Дмитрий Павлов в своей статье «Антипаттерны </a:t>
            </a:r>
            <a:r>
              <a:rPr lang="en" dirty="0"/>
              <a:t>Agile-</a:t>
            </a:r>
            <a:r>
              <a:rPr lang="ru-RU" dirty="0"/>
              <a:t>команд» называет подобное поведение «</a:t>
            </a:r>
            <a:r>
              <a:rPr lang="en" b="1" dirty="0"/>
              <a:t>Scrum-</a:t>
            </a:r>
            <a:r>
              <a:rPr lang="ru-RU" b="1" dirty="0"/>
              <a:t>турбацией</a:t>
            </a:r>
            <a:r>
              <a:rPr lang="ru-RU" dirty="0"/>
              <a:t>».</a:t>
            </a:r>
          </a:p>
          <a:p>
            <a:pPr marL="0" indent="0">
              <a:buNone/>
            </a:pPr>
            <a:br>
              <a:rPr lang="ru-RU" dirty="0"/>
            </a:b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Например, демонстрационная часть обзора спринта превращается в отчет руководству. Начальник может на обзоре просто ругать команду за несоответствие между ТЗ и результатом — вместо того, чтобы вместе с командой договориться о следующих шагах и стимулировать команду следовать потребностям бизнеса. А ведь одна из задач обзора спринта как раз в том, чтобы </a:t>
            </a:r>
            <a:r>
              <a:rPr lang="ru-R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наладить сотрудничество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между теми, кто создает продукт и теми, кто его будет использовать или продавать.</a:t>
            </a:r>
          </a:p>
        </p:txBody>
      </p:sp>
    </p:spTree>
    <p:extLst>
      <p:ext uri="{BB962C8B-B14F-4D97-AF65-F5344CB8AC3E}">
        <p14:creationId xmlns:p14="http://schemas.microsoft.com/office/powerpoint/2010/main" val="26199854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B71166-33E3-3845-AE22-E5BAC9576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766" y="2766218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Ваши вопросы?</a:t>
            </a:r>
          </a:p>
        </p:txBody>
      </p:sp>
    </p:spTree>
    <p:extLst>
      <p:ext uri="{BB962C8B-B14F-4D97-AF65-F5344CB8AC3E}">
        <p14:creationId xmlns:p14="http://schemas.microsoft.com/office/powerpoint/2010/main" val="2138415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AC19BD-2A4A-5149-8FF4-321469169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488" y="482085"/>
            <a:ext cx="6115493" cy="1094530"/>
          </a:xfrm>
        </p:spPr>
        <p:txBody>
          <a:bodyPr/>
          <a:lstStyle/>
          <a:p>
            <a:r>
              <a:rPr lang="ru-RU" dirty="0"/>
              <a:t>Водопадные процессы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2BC1377-AB18-B34C-8946-0AEBFF306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103" y="1576615"/>
            <a:ext cx="6667500" cy="33274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4B9D65-6D7F-3446-A925-15F7C9A37091}"/>
              </a:ext>
            </a:extLst>
          </p:cNvPr>
          <p:cNvSpPr txBox="1"/>
          <p:nvPr/>
        </p:nvSpPr>
        <p:spPr>
          <a:xfrm>
            <a:off x="6241145" y="4590"/>
            <a:ext cx="5820229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Недостатки:</a:t>
            </a:r>
          </a:p>
          <a:p>
            <a:pPr marL="285750" indent="-285750">
              <a:buFontTx/>
              <a:buChar char="-"/>
            </a:pPr>
            <a:r>
              <a:rPr lang="ru-RU" sz="2200" b="1" dirty="0"/>
              <a:t>Долго</a:t>
            </a:r>
            <a:r>
              <a:rPr lang="ru-RU" sz="2200" dirty="0"/>
              <a:t> ждать от идеи до готового продукта</a:t>
            </a:r>
          </a:p>
          <a:p>
            <a:pPr marL="742950" lvl="1" indent="-285750">
              <a:buFontTx/>
              <a:buChar char="-"/>
            </a:pPr>
            <a:r>
              <a:rPr lang="ru-RU" sz="2200" dirty="0"/>
              <a:t>У заказчика нет возможности ознакомится с системой заранее</a:t>
            </a:r>
          </a:p>
          <a:p>
            <a:pPr marL="742950" lvl="1" indent="-285750">
              <a:buFontTx/>
              <a:buChar char="-"/>
            </a:pPr>
            <a:r>
              <a:rPr lang="ru-RU" sz="2200" dirty="0"/>
              <a:t>У пользователя нет возможности привыкнуть к продукту постепенно</a:t>
            </a:r>
          </a:p>
          <a:p>
            <a:pPr marL="285750" indent="-285750">
              <a:buFontTx/>
              <a:buChar char="-"/>
            </a:pPr>
            <a:r>
              <a:rPr lang="ru-RU" sz="2200" dirty="0"/>
              <a:t>Очень </a:t>
            </a:r>
            <a:r>
              <a:rPr lang="ru-RU" sz="2200" b="1" dirty="0"/>
              <a:t>не любит изменения </a:t>
            </a:r>
            <a:r>
              <a:rPr lang="ru-RU" sz="2200" dirty="0"/>
              <a:t>требований к продукту</a:t>
            </a:r>
          </a:p>
          <a:p>
            <a:pPr marL="742950" lvl="1" indent="-285750">
              <a:buFontTx/>
              <a:buChar char="-"/>
            </a:pPr>
            <a:r>
              <a:rPr lang="ru-RU" sz="2200" dirty="0"/>
              <a:t>Изменения вносить очень дорого и сложно</a:t>
            </a:r>
          </a:p>
          <a:p>
            <a:pPr marL="742950" lvl="1" indent="-285750">
              <a:buFontTx/>
              <a:buChar char="-"/>
            </a:pPr>
            <a:r>
              <a:rPr lang="ru-RU" sz="2200" i="1" dirty="0"/>
              <a:t>пример с самолётом</a:t>
            </a:r>
          </a:p>
          <a:p>
            <a:pPr marL="285750" indent="-285750">
              <a:buFontTx/>
              <a:buChar char="-"/>
            </a:pPr>
            <a:r>
              <a:rPr lang="ru-RU" sz="2200" dirty="0"/>
              <a:t>Большие </a:t>
            </a:r>
            <a:r>
              <a:rPr lang="ru-RU" sz="2200" b="1" dirty="0"/>
              <a:t>риски</a:t>
            </a:r>
          </a:p>
          <a:p>
            <a:pPr marL="742950" lvl="1" indent="-285750">
              <a:buFontTx/>
              <a:buChar char="-"/>
            </a:pPr>
            <a:r>
              <a:rPr lang="ru-RU" sz="2200" dirty="0"/>
              <a:t>На выходе можем получить совсем не то, что хотел заказчик</a:t>
            </a:r>
          </a:p>
          <a:p>
            <a:pPr marL="742950" lvl="1" indent="-285750">
              <a:buFontTx/>
              <a:buChar char="-"/>
            </a:pPr>
            <a:r>
              <a:rPr lang="ru-RU" sz="2200" dirty="0"/>
              <a:t>Технологические риски (технология не взлетела)</a:t>
            </a:r>
          </a:p>
          <a:p>
            <a:pPr marL="285750" indent="-285750">
              <a:buFontTx/>
              <a:buChar char="-"/>
            </a:pPr>
            <a:r>
              <a:rPr lang="ru-RU" sz="2200" b="1" dirty="0"/>
              <a:t>Дорого</a:t>
            </a:r>
          </a:p>
          <a:p>
            <a:pPr marL="742950" lvl="1" indent="-285750">
              <a:buFontTx/>
              <a:buChar char="-"/>
            </a:pPr>
            <a:r>
              <a:rPr lang="ru-RU" sz="2200" dirty="0"/>
              <a:t>Разработчик закладывает дополнительную стоимость для страховки рисков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DC0CD6-E030-0074-E0BC-A028F3651504}"/>
              </a:ext>
            </a:extLst>
          </p:cNvPr>
          <p:cNvSpPr txBox="1"/>
          <p:nvPr/>
        </p:nvSpPr>
        <p:spPr>
          <a:xfrm>
            <a:off x="2960914" y="6006583"/>
            <a:ext cx="2989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Fix-price / Time &amp; Material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8749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70690D56-2828-6341-B010-6E903A848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6988" y="620536"/>
            <a:ext cx="10178024" cy="623746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CAC78E-44B7-9546-8CB0-7CE51974F76A}"/>
              </a:ext>
            </a:extLst>
          </p:cNvPr>
          <p:cNvSpPr txBox="1"/>
          <p:nvPr/>
        </p:nvSpPr>
        <p:spPr>
          <a:xfrm>
            <a:off x="434897" y="312233"/>
            <a:ext cx="30108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Как снизить риски с помощью итеративной разработки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D871B9-4C19-AC9D-3D8B-CDCDE9845830}"/>
              </a:ext>
            </a:extLst>
          </p:cNvPr>
          <p:cNvSpPr txBox="1"/>
          <p:nvPr/>
        </p:nvSpPr>
        <p:spPr>
          <a:xfrm>
            <a:off x="9127174" y="6092937"/>
            <a:ext cx="2838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Fix Price vs Time &amp; Material</a:t>
            </a:r>
            <a:endParaRPr lang="ru-RU" b="1" dirty="0"/>
          </a:p>
          <a:p>
            <a:pPr lvl="1"/>
            <a:r>
              <a:rPr lang="en-US" dirty="0"/>
              <a:t>FP: Presale </a:t>
            </a:r>
            <a:r>
              <a:rPr lang="ru-RU" dirty="0"/>
              <a:t>по полгода</a:t>
            </a:r>
          </a:p>
        </p:txBody>
      </p:sp>
    </p:spTree>
    <p:extLst>
      <p:ext uri="{BB962C8B-B14F-4D97-AF65-F5344CB8AC3E}">
        <p14:creationId xmlns:p14="http://schemas.microsoft.com/office/powerpoint/2010/main" val="1527999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6F693-34BF-284F-B6F7-0DABC212E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348" y="117514"/>
            <a:ext cx="10695303" cy="1151440"/>
          </a:xfrm>
        </p:spPr>
        <p:txBody>
          <a:bodyPr/>
          <a:lstStyle/>
          <a:p>
            <a:r>
              <a:rPr lang="ru-RU" dirty="0"/>
              <a:t>Модель Кеневин (</a:t>
            </a:r>
            <a:r>
              <a:rPr lang="en-US" dirty="0"/>
              <a:t>Cynefin</a:t>
            </a:r>
            <a:r>
              <a:rPr lang="ru-RU" dirty="0"/>
              <a:t>)</a:t>
            </a:r>
            <a:br>
              <a:rPr lang="en-US" dirty="0"/>
            </a:br>
            <a:r>
              <a:rPr lang="ru-RU" sz="2800" dirty="0">
                <a:solidFill>
                  <a:schemeClr val="accent1">
                    <a:lumMod val="75000"/>
                  </a:schemeClr>
                </a:solidFill>
              </a:rPr>
              <a:t>5 типов сложности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/ </a:t>
            </a:r>
            <a:r>
              <a:rPr lang="ru-RU" sz="2800" dirty="0">
                <a:solidFill>
                  <a:schemeClr val="accent1">
                    <a:lumMod val="75000"/>
                  </a:schemeClr>
                </a:solidFill>
              </a:rPr>
              <a:t>запутанности систем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F9C1359-158F-2243-BEB7-A5697F594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067" y="1374946"/>
            <a:ext cx="9113688" cy="525179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580FAC-268C-864A-B8E3-224039F5A93A}"/>
              </a:ext>
            </a:extLst>
          </p:cNvPr>
          <p:cNvSpPr txBox="1"/>
          <p:nvPr/>
        </p:nvSpPr>
        <p:spPr>
          <a:xfrm>
            <a:off x="9000781" y="587828"/>
            <a:ext cx="2923586" cy="591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Как действуем?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2">
                    <a:lumMod val="75000"/>
                  </a:schemeClr>
                </a:solidFill>
              </a:rPr>
              <a:t>Простые системы</a:t>
            </a:r>
            <a:r>
              <a:rPr lang="ru-RU" sz="2000" dirty="0"/>
              <a:t> — действуем </a:t>
            </a:r>
            <a:r>
              <a:rPr lang="ru-RU" sz="2000" b="1" dirty="0"/>
              <a:t>по инструкции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2">
                    <a:lumMod val="75000"/>
                  </a:schemeClr>
                </a:solidFill>
              </a:rPr>
              <a:t>Сложные</a:t>
            </a:r>
            <a:r>
              <a:rPr lang="ru-RU" sz="2000" dirty="0"/>
              <a:t> — </a:t>
            </a:r>
            <a:r>
              <a:rPr lang="ru-RU" sz="2000" b="1" dirty="0"/>
              <a:t>классическое управление проектами</a:t>
            </a:r>
            <a:r>
              <a:rPr lang="ru-RU" sz="2000" dirty="0"/>
              <a:t>, мир экспертов</a:t>
            </a:r>
            <a:r>
              <a:rPr lang="en-US" sz="2000" dirty="0"/>
              <a:t>, </a:t>
            </a:r>
            <a:r>
              <a:rPr lang="ru-RU" sz="2000" dirty="0"/>
              <a:t>водопадные модели разработки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2">
                    <a:lumMod val="75000"/>
                  </a:schemeClr>
                </a:solidFill>
              </a:rPr>
              <a:t>Запутанные</a:t>
            </a:r>
            <a:r>
              <a:rPr lang="ru-RU" sz="2000" dirty="0"/>
              <a:t> — </a:t>
            </a:r>
            <a:r>
              <a:rPr lang="en-US" sz="2000" b="1" dirty="0"/>
              <a:t>Scrum, Agile</a:t>
            </a:r>
            <a:r>
              <a:rPr lang="ru-RU" sz="2000" b="1" dirty="0"/>
              <a:t>, </a:t>
            </a:r>
            <a:r>
              <a:rPr lang="en-US" sz="2000" b="1" dirty="0"/>
              <a:t>XP</a:t>
            </a:r>
            <a:r>
              <a:rPr lang="en-US" sz="2000" dirty="0"/>
              <a:t> </a:t>
            </a:r>
            <a:r>
              <a:rPr lang="ru-RU" sz="2000" dirty="0"/>
              <a:t>и т.п.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2">
                    <a:lumMod val="75000"/>
                  </a:schemeClr>
                </a:solidFill>
              </a:rPr>
              <a:t>Хаотичные</a:t>
            </a:r>
            <a:r>
              <a:rPr lang="ru-RU" sz="2000" dirty="0"/>
              <a:t> — быстрое принятие рискованных решений</a:t>
            </a:r>
          </a:p>
        </p:txBody>
      </p:sp>
    </p:spTree>
    <p:extLst>
      <p:ext uri="{BB962C8B-B14F-4D97-AF65-F5344CB8AC3E}">
        <p14:creationId xmlns:p14="http://schemas.microsoft.com/office/powerpoint/2010/main" val="1280701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36A3F2-850C-3DFC-1CDA-C71974537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6904"/>
          </a:xfrm>
        </p:spPr>
        <p:txBody>
          <a:bodyPr/>
          <a:lstStyle/>
          <a:p>
            <a:r>
              <a:rPr lang="en" dirty="0"/>
              <a:t>Cynefin framework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2647A7-A58F-FC38-53EA-584DECC18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82030"/>
            <a:ext cx="10725615" cy="531084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Модель «Кеневин» (</a:t>
            </a:r>
            <a:r>
              <a:rPr lang="en" dirty="0"/>
              <a:t>Cynefin framework) – </a:t>
            </a:r>
            <a:r>
              <a:rPr lang="ru-RU" dirty="0"/>
              <a:t>инструмент для определения оптимального способа управления в системе с учетом степени ее сложности. </a:t>
            </a:r>
            <a:r>
              <a:rPr lang="en" dirty="0"/>
              <a:t>Cynefin </a:t>
            </a:r>
            <a:r>
              <a:rPr lang="ru-RU" dirty="0"/>
              <a:t>в переводе с английского означает «среда обитания» или «ареал». В модели «Кеневин» выделено 5 типов систем:</a:t>
            </a:r>
          </a:p>
          <a:p>
            <a:r>
              <a:rPr lang="ru-RU" b="1" dirty="0"/>
              <a:t>Простая система </a:t>
            </a:r>
            <a:r>
              <a:rPr lang="ru-RU" dirty="0"/>
              <a:t>обладает простыми причинно-следственными связями и лучшими практиками достижения результатов. Она управляется по алгоритму «Ощути – </a:t>
            </a:r>
            <a:r>
              <a:rPr lang="ru-RU" dirty="0" err="1"/>
              <a:t>Категоризируй</a:t>
            </a:r>
            <a:r>
              <a:rPr lang="ru-RU" dirty="0"/>
              <a:t> – Реагируй». В этой системе удобно работать по классической водопадной методологии.</a:t>
            </a:r>
          </a:p>
          <a:p>
            <a:r>
              <a:rPr lang="ru-RU" b="1" dirty="0"/>
              <a:t>Сложная система </a:t>
            </a:r>
            <a:r>
              <a:rPr lang="ru-RU" dirty="0"/>
              <a:t>отличается ростом количества взаимосвязей, здесь нет лучших практик, но зато есть много хороших и взаимозаменяемых, поэтому такой тип считается экспертной средой. Управлять системой можно по алгоритму «Ощути – Анализируй – Реагируй», вооружившись </a:t>
            </a:r>
            <a:r>
              <a:rPr lang="en" dirty="0"/>
              <a:t>PMI, RUP, Prince2.</a:t>
            </a:r>
          </a:p>
          <a:p>
            <a:r>
              <a:rPr lang="ru-RU" b="1" dirty="0"/>
              <a:t>Запутанная система </a:t>
            </a:r>
            <a:r>
              <a:rPr lang="ru-RU" dirty="0"/>
              <a:t>поражает количеством взаимосвязей. В такой системе приходится самим изобретать практики достижения результатов. Поэтому в ней работают по алгоритму «Исследуй – Ощути – Реагируй», двигаясь по </a:t>
            </a:r>
            <a:r>
              <a:rPr lang="en" dirty="0"/>
              <a:t>agile.</a:t>
            </a:r>
          </a:p>
          <a:p>
            <a:r>
              <a:rPr lang="ru-RU" b="1" dirty="0"/>
              <a:t>Хаотическая система</a:t>
            </a:r>
            <a:r>
              <a:rPr lang="ru-RU" dirty="0"/>
              <a:t> – состояние крайней нестабильности, где нет времени формулировать гипотезы. Поэтому приходится «тушить пожар» по алгоритму «Действуй – Ощути – Реагируй», стремясь перевести систему к состоянию более предсказуемых типов.</a:t>
            </a:r>
          </a:p>
          <a:p>
            <a:r>
              <a:rPr lang="ru-RU" b="1" dirty="0"/>
              <a:t>Неопределенная, или беспорядочная</a:t>
            </a:r>
            <a:r>
              <a:rPr lang="ru-RU" dirty="0"/>
              <a:t>, система включает в себя несколько подсистем, относящихся к разным категориям. Поэтому ее трудно однозначно классифицировать. Остается только разбить на составные части и работать с каждой из них в отдельности.</a:t>
            </a:r>
          </a:p>
        </p:txBody>
      </p:sp>
    </p:spTree>
    <p:extLst>
      <p:ext uri="{BB962C8B-B14F-4D97-AF65-F5344CB8AC3E}">
        <p14:creationId xmlns:p14="http://schemas.microsoft.com/office/powerpoint/2010/main" val="360317785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13347</TotalTime>
  <Words>5251</Words>
  <Application>Microsoft Macintosh PowerPoint</Application>
  <PresentationFormat>Широкоэкранный</PresentationFormat>
  <Paragraphs>485</Paragraphs>
  <Slides>58</Slides>
  <Notes>3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58</vt:i4>
      </vt:variant>
    </vt:vector>
  </HeadingPairs>
  <TitlesOfParts>
    <vt:vector size="65" baseType="lpstr">
      <vt:lpstr>-apple-system</vt:lpstr>
      <vt:lpstr>Arial</vt:lpstr>
      <vt:lpstr>Ayuthaya</vt:lpstr>
      <vt:lpstr>Calibri</vt:lpstr>
      <vt:lpstr>Calibri Light</vt:lpstr>
      <vt:lpstr>Roboto</vt:lpstr>
      <vt:lpstr>Тема Office</vt:lpstr>
      <vt:lpstr>Agile / SCRUM</vt:lpstr>
      <vt:lpstr>Валерий Студенников // обо мне</vt:lpstr>
      <vt:lpstr>Презентация PowerPoint</vt:lpstr>
      <vt:lpstr>Выставление итоговой отметки (зачёта)</vt:lpstr>
      <vt:lpstr>Как разработчики разрабатывают ПО?</vt:lpstr>
      <vt:lpstr>Водопадные процессы</vt:lpstr>
      <vt:lpstr>Презентация PowerPoint</vt:lpstr>
      <vt:lpstr>Модель Кеневин (Cynefin) 5 типов сложности / запутанности систем</vt:lpstr>
      <vt:lpstr>Cynefin framework</vt:lpstr>
      <vt:lpstr>Разработка ПО ≠ строительство</vt:lpstr>
      <vt:lpstr>Agile-манифест разработки программного обеспечения</vt:lpstr>
      <vt:lpstr>Принципы Agile</vt:lpstr>
      <vt:lpstr>SCRUM за 5 минут</vt:lpstr>
      <vt:lpstr>Scrum: определение</vt:lpstr>
      <vt:lpstr>Заинтересованные лица (Stakeholders)</vt:lpstr>
      <vt:lpstr>Команда (Team)</vt:lpstr>
      <vt:lpstr>Команда (Team)</vt:lpstr>
      <vt:lpstr>Кроссфункциональность : T-Shaped</vt:lpstr>
      <vt:lpstr>Кроссфункциональность :: Bus factor</vt:lpstr>
      <vt:lpstr>Командная динамика: модель Такмана</vt:lpstr>
      <vt:lpstr>Не каждый может быть членом scrum-команды</vt:lpstr>
      <vt:lpstr>Владелец продукта (Product Owner)</vt:lpstr>
      <vt:lpstr>Владелец продукта (Product Owner)</vt:lpstr>
      <vt:lpstr>Скрам-мастер (Scrum Master)</vt:lpstr>
      <vt:lpstr>Скрам-мастер (Scrum Master)</vt:lpstr>
      <vt:lpstr>События Scrum</vt:lpstr>
      <vt:lpstr>Итерация / спринт (Sprint)</vt:lpstr>
      <vt:lpstr>Примеры инкрементальной ценности</vt:lpstr>
      <vt:lpstr>Итерация / спринт (Sprint)</vt:lpstr>
      <vt:lpstr>Планирование итерации / спринта (sprint planning)</vt:lpstr>
      <vt:lpstr>Planning poker / Story Points</vt:lpstr>
      <vt:lpstr>Планирование спринта (sprint planning)</vt:lpstr>
      <vt:lpstr>Планирование спринта (sprint planning)</vt:lpstr>
      <vt:lpstr>Пользовательские истории (User Story)</vt:lpstr>
      <vt:lpstr>Презентация PowerPoint</vt:lpstr>
      <vt:lpstr>Дейли / стендап (Daily scrum)</vt:lpstr>
      <vt:lpstr>Дейли / стендап (Daily scrum)</vt:lpstr>
      <vt:lpstr>Демо (Demo) / Ревью спринта (Sprint Review)</vt:lpstr>
      <vt:lpstr>Ретроспектива спринта (Sprint Retrospective)</vt:lpstr>
      <vt:lpstr>Артефакты Scrum</vt:lpstr>
      <vt:lpstr>Бэклог продукта (Product Backlog)</vt:lpstr>
      <vt:lpstr>Бэклог продукта (Product Backlog)</vt:lpstr>
      <vt:lpstr>Пример Epic / User story / Тех. задач</vt:lpstr>
      <vt:lpstr>Примеры epic / user-story для интернет-магазина</vt:lpstr>
      <vt:lpstr>Product Backlog Grooming («уход» за беклогом)</vt:lpstr>
      <vt:lpstr>План итерации / бэклог спринта (Sprint Backlog)</vt:lpstr>
      <vt:lpstr>Цель спринта (Sprint Goal)</vt:lpstr>
      <vt:lpstr>Инкремент продукта (Product Increment)</vt:lpstr>
      <vt:lpstr>Определение готовности (Definition of Done)</vt:lpstr>
      <vt:lpstr>Хорошие / плохие примеры user story</vt:lpstr>
      <vt:lpstr>Доска задач (Task Board)</vt:lpstr>
      <vt:lpstr>Производительность / скорость команды (Velocity)</vt:lpstr>
      <vt:lpstr>Диаграмма сгорания (Burndown chart)</vt:lpstr>
      <vt:lpstr>Scrum и реализация сложных систем</vt:lpstr>
      <vt:lpstr>Scrum и масштабирование</vt:lpstr>
      <vt:lpstr>Scrum — это не для всех</vt:lpstr>
      <vt:lpstr>Scrum без Agile: карго-культ Scrum</vt:lpstr>
      <vt:lpstr>Ваши вопросы?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 / SCRUM</dc:title>
  <dc:creator>Валерий Студенников</dc:creator>
  <cp:lastModifiedBy>Валерий Студенников</cp:lastModifiedBy>
  <cp:revision>145</cp:revision>
  <dcterms:created xsi:type="dcterms:W3CDTF">2022-01-27T15:06:08Z</dcterms:created>
  <dcterms:modified xsi:type="dcterms:W3CDTF">2023-02-06T16:53:20Z</dcterms:modified>
</cp:coreProperties>
</file>